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2" r:id="rId9"/>
    <p:sldId id="269" r:id="rId10"/>
    <p:sldId id="265" r:id="rId11"/>
    <p:sldId id="279" r:id="rId12"/>
    <p:sldId id="267" r:id="rId13"/>
    <p:sldId id="268" r:id="rId14"/>
    <p:sldId id="283" r:id="rId15"/>
    <p:sldId id="271" r:id="rId16"/>
    <p:sldId id="278" r:id="rId17"/>
    <p:sldId id="277" r:id="rId18"/>
    <p:sldId id="274" r:id="rId19"/>
    <p:sldId id="276" r:id="rId20"/>
    <p:sldId id="280" r:id="rId21"/>
    <p:sldId id="281" r:id="rId22"/>
    <p:sldId id="284" r:id="rId23"/>
    <p:sldId id="285" r:id="rId24"/>
    <p:sldId id="286" r:id="rId25"/>
    <p:sldId id="287" r:id="rId26"/>
    <p:sldId id="288" r:id="rId27"/>
    <p:sldId id="289" r:id="rId28"/>
    <p:sldId id="290" r:id="rId29"/>
    <p:sldId id="291" r:id="rId30"/>
    <p:sldId id="292" r:id="rId31"/>
    <p:sldId id="293" r:id="rId32"/>
    <p:sldId id="294"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snapToGrid="0">
      <p:cViewPr varScale="1">
        <p:scale>
          <a:sx n="61" d="100"/>
          <a:sy n="61" d="100"/>
        </p:scale>
        <p:origin x="11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5C3A2-38B1-55A4-04AE-FF322F45CA2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87E90A7-E6A9-C743-059A-06A5E2D24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12369B-B67B-500B-8E26-D74316C2F5F7}"/>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CD74F510-04D8-CF1B-D6AE-160F7C5F0D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82E583-CB62-6B6D-1CBA-805E9D1CAD88}"/>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151477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E01A74-6909-CA72-C647-49C309AC377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E7C0D5D-103E-D5C1-5498-70EA739FF4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FC364A-1CD9-D319-0C7D-6945D1E9505F}"/>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213D3399-9901-45F7-BB1D-91044BACE6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A5EE60-87E1-1942-575A-53A78D86C775}"/>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126774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CD0D0D0-A3FE-E721-DB7B-2A43D1E9733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393C8D-7DB3-5352-8F67-A6D05A0BC0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0DC06B-EAE2-F74F-C803-7692058C8E1A}"/>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C9074BA4-92B9-BB18-6327-88306DCA39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8BEB60-1B65-500C-CB37-5BBFE278B146}"/>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400080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44B21-590B-AF36-9539-0A1909E0BB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11D152-54BC-6FE9-4046-0EAE927EE07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D338B0-CC8F-911D-ED39-964491AA5768}"/>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38115420-1CDA-FB9B-5889-712666A502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611412-A672-5EEC-836E-B4C9EE1FBF7F}"/>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51423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0DED28-5419-FF9A-8200-101383C9FC7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9887C16-3D10-4CA6-6F81-2417C9D34E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D77190-F625-87BD-8733-788B5736219E}"/>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B1452953-8E28-5B3F-4276-DA59C33C4F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6045A2-9328-8E97-E088-180AE939B528}"/>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88065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5D6D5-483B-29C9-8D58-8B96A4D6A6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F0842A-6EE6-3401-FE97-3E9EA219381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6C66E0-8336-87BD-FEB5-9ACF8D3F80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A588722-5F1E-43DA-D4C5-65846EF0A5F4}"/>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159C5064-C62D-BCD4-81BA-E20B96301ED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887C03-CE2A-CADC-D943-3EEE206A9F4E}"/>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271250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C45F7-F179-AC1D-8B4F-028DA7AEE04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444881B-9D73-2221-D3FA-27D7E6B7B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B39CBCE-B8A8-8EAC-617A-0BB496A6ECA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970DA76-D6D8-CA1E-A371-A13470F85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2BFD477-E800-D196-E140-3D6FA715A97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7A66E7F-28DC-382C-DDC2-DB7F450DB3DF}"/>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8" name="Espace réservé du pied de page 7">
            <a:extLst>
              <a:ext uri="{FF2B5EF4-FFF2-40B4-BE49-F238E27FC236}">
                <a16:creationId xmlns:a16="http://schemas.microsoft.com/office/drawing/2014/main" id="{1D3AD357-B70F-D1A4-3954-1ED0EF1B0D8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E450F0A-C9E2-72AE-31B7-71522715745A}"/>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402795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4611D-49CD-2BAF-F98C-E10F709382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D2A6A07-D11B-DC7C-B574-72C54C7649FA}"/>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4" name="Espace réservé du pied de page 3">
            <a:extLst>
              <a:ext uri="{FF2B5EF4-FFF2-40B4-BE49-F238E27FC236}">
                <a16:creationId xmlns:a16="http://schemas.microsoft.com/office/drawing/2014/main" id="{F7506184-1B8E-FC6B-7247-7B3F15A724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91EF40B-1291-4D87-E8A8-D8E7720A8B0D}"/>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14690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E2DE302-B4C2-94E6-FF37-E86575EEDD56}"/>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3" name="Espace réservé du pied de page 2">
            <a:extLst>
              <a:ext uri="{FF2B5EF4-FFF2-40B4-BE49-F238E27FC236}">
                <a16:creationId xmlns:a16="http://schemas.microsoft.com/office/drawing/2014/main" id="{463FF8B2-F21E-D792-DAD5-FA0BD9E4AE9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7CEC7AD-1182-DCBF-9035-A2F3E1E65B82}"/>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228558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5A313-B974-B841-8EE1-03D96C5725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0CEF6A-0D42-C2C2-4932-99FED6FE7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52561E-10F6-C65E-A402-CA5A3E6BB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DAF38E-0D1C-54AB-96FF-DFE5F848AD08}"/>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5B347D35-3AD2-715E-7651-CC564E88F7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9E71C7-9DFD-05A5-5113-AE388EAB6EC5}"/>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107639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D87E6-4FF6-BD31-7FFF-A2A1F1A0FA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C1427D8-EF45-867F-DF59-BA516593B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BBA7582-D4DD-0653-64E3-244921E65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0B8C663-F888-CB12-BEA2-454C1BA9112A}"/>
              </a:ext>
            </a:extLst>
          </p:cNvPr>
          <p:cNvSpPr>
            <a:spLocks noGrp="1"/>
          </p:cNvSpPr>
          <p:nvPr>
            <p:ph type="dt" sz="half" idx="10"/>
          </p:nvPr>
        </p:nvSpPr>
        <p:spPr/>
        <p:txBody>
          <a:bodyPr/>
          <a:lstStyle/>
          <a:p>
            <a:fld id="{00CDA3BF-7DC3-4C37-96A3-8B78560D2F5C}"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3F0BB3C0-1311-29E2-76B8-CE346C8635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942E9C-19CB-640B-25B7-742BD1CB9C96}"/>
              </a:ext>
            </a:extLst>
          </p:cNvPr>
          <p:cNvSpPr>
            <a:spLocks noGrp="1"/>
          </p:cNvSpPr>
          <p:nvPr>
            <p:ph type="sldNum" sz="quarter" idx="12"/>
          </p:nvPr>
        </p:nvSpPr>
        <p:spPr/>
        <p:txBody>
          <a:bodyPr/>
          <a:lstStyle/>
          <a:p>
            <a:fld id="{2759D60D-B4AE-40E2-BAE0-8469DBE74388}" type="slidenum">
              <a:rPr lang="fr-FR" smtClean="0"/>
              <a:t>‹N°›</a:t>
            </a:fld>
            <a:endParaRPr lang="fr-FR"/>
          </a:p>
        </p:txBody>
      </p:sp>
    </p:spTree>
    <p:extLst>
      <p:ext uri="{BB962C8B-B14F-4D97-AF65-F5344CB8AC3E}">
        <p14:creationId xmlns:p14="http://schemas.microsoft.com/office/powerpoint/2010/main" val="294058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s>
            <a:gs pos="41000">
              <a:schemeClr val="bg1"/>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78E4CF1-5E8A-2FBA-C017-3F477588E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912266C-DB98-EE37-A4CE-0B1C6150C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D88C9B-E9B7-7570-39DA-19E03A947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DA3BF-7DC3-4C37-96A3-8B78560D2F5C}"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D625E2B9-6060-B4D4-7A2E-2FE1ACF14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C04A6C5-3334-27AD-FD8F-243E1DB32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9D60D-B4AE-40E2-BAE0-8469DBE74388}" type="slidenum">
              <a:rPr lang="fr-FR" smtClean="0"/>
              <a:t>‹N°›</a:t>
            </a:fld>
            <a:endParaRPr lang="fr-FR"/>
          </a:p>
        </p:txBody>
      </p:sp>
    </p:spTree>
    <p:extLst>
      <p:ext uri="{BB962C8B-B14F-4D97-AF65-F5344CB8AC3E}">
        <p14:creationId xmlns:p14="http://schemas.microsoft.com/office/powerpoint/2010/main" val="27450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EB6AF-AC3F-3C52-ED8A-5021E6EF7393}"/>
              </a:ext>
            </a:extLst>
          </p:cNvPr>
          <p:cNvSpPr>
            <a:spLocks noGrp="1"/>
          </p:cNvSpPr>
          <p:nvPr>
            <p:ph type="ctrTitle"/>
          </p:nvPr>
        </p:nvSpPr>
        <p:spPr>
          <a:xfrm>
            <a:off x="1524000" y="412956"/>
            <a:ext cx="9144000" cy="2387600"/>
          </a:xfrm>
        </p:spPr>
        <p:txBody>
          <a:bodyPr/>
          <a:lstStyle/>
          <a:p>
            <a:r>
              <a:rPr lang="fr-FR" b="1" dirty="0">
                <a:solidFill>
                  <a:srgbClr val="FF0000"/>
                </a:solidFill>
              </a:rPr>
              <a:t>Le Fiqh de la Salat </a:t>
            </a:r>
          </a:p>
        </p:txBody>
      </p:sp>
      <p:sp>
        <p:nvSpPr>
          <p:cNvPr id="3" name="Sous-titre 2">
            <a:extLst>
              <a:ext uri="{FF2B5EF4-FFF2-40B4-BE49-F238E27FC236}">
                <a16:creationId xmlns:a16="http://schemas.microsoft.com/office/drawing/2014/main" id="{2A62A457-0A9A-DE65-17A7-7D3F50E6B73D}"/>
              </a:ext>
            </a:extLst>
          </p:cNvPr>
          <p:cNvSpPr>
            <a:spLocks noGrp="1"/>
          </p:cNvSpPr>
          <p:nvPr>
            <p:ph type="subTitle" idx="1"/>
          </p:nvPr>
        </p:nvSpPr>
        <p:spPr>
          <a:xfrm>
            <a:off x="1524000" y="3762529"/>
            <a:ext cx="9144000" cy="2667767"/>
          </a:xfrm>
        </p:spPr>
        <p:txBody>
          <a:bodyPr>
            <a:normAutofit/>
          </a:bodyPr>
          <a:lstStyle/>
          <a:p>
            <a:r>
              <a:rPr lang="fr-FR" sz="4000" b="1" dirty="0"/>
              <a:t>TOUT CE QU’IL FAUT SAVOIR </a:t>
            </a:r>
          </a:p>
          <a:p>
            <a:endParaRPr lang="fr-FR" sz="4000" b="1" dirty="0"/>
          </a:p>
          <a:p>
            <a:pPr algn="r"/>
            <a:endParaRPr lang="fr-FR" sz="4000" b="1" dirty="0"/>
          </a:p>
          <a:p>
            <a:pPr algn="r"/>
            <a:r>
              <a:rPr lang="fr-FR" sz="4000" b="1" dirty="0">
                <a:solidFill>
                  <a:schemeClr val="accent1"/>
                </a:solidFill>
              </a:rPr>
              <a:t>Par : IBRAHIMA MANGANE</a:t>
            </a:r>
          </a:p>
          <a:p>
            <a:endParaRPr lang="fr-FR" sz="4000" b="1" dirty="0"/>
          </a:p>
        </p:txBody>
      </p:sp>
    </p:spTree>
    <p:extLst>
      <p:ext uri="{BB962C8B-B14F-4D97-AF65-F5344CB8AC3E}">
        <p14:creationId xmlns:p14="http://schemas.microsoft.com/office/powerpoint/2010/main" val="409162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2054C-ED91-0952-574D-F28E83F17BD3}"/>
              </a:ext>
            </a:extLst>
          </p:cNvPr>
          <p:cNvSpPr>
            <a:spLocks noGrp="1"/>
          </p:cNvSpPr>
          <p:nvPr>
            <p:ph type="title"/>
          </p:nvPr>
        </p:nvSpPr>
        <p:spPr>
          <a:xfrm>
            <a:off x="838200" y="4908602"/>
            <a:ext cx="10515600" cy="1325563"/>
          </a:xfrm>
        </p:spPr>
        <p:txBody>
          <a:bodyPr>
            <a:normAutofit/>
          </a:bodyPr>
          <a:lstStyle/>
          <a:p>
            <a:pPr marL="457200" lvl="1" indent="0"/>
            <a:r>
              <a:rPr lang="fr-FR" sz="2000" dirty="0">
                <a:latin typeface="Verdana" panose="020B0604030504040204" pitchFamily="34" charset="0"/>
                <a:ea typeface="Verdana" panose="020B0604030504040204" pitchFamily="34" charset="0"/>
              </a:rPr>
              <a:t>Après cela, il entamera la récitation </a:t>
            </a:r>
            <a:r>
              <a:rPr lang="fr-FR" sz="2000" b="1" dirty="0">
                <a:latin typeface="Verdana" panose="020B0604030504040204" pitchFamily="34" charset="0"/>
                <a:ea typeface="Verdana" panose="020B0604030504040204" pitchFamily="34" charset="0"/>
              </a:rPr>
              <a:t>obligatoire</a:t>
            </a:r>
            <a:r>
              <a:rPr lang="fr-FR" sz="2000" dirty="0">
                <a:latin typeface="Verdana" panose="020B0604030504040204" pitchFamily="34" charset="0"/>
                <a:ea typeface="Verdana" panose="020B0604030504040204" pitchFamily="34" charset="0"/>
              </a:rPr>
              <a:t> de la Fatiha.</a:t>
            </a:r>
            <a:br>
              <a:rPr lang="fr-FR" sz="2000" dirty="0">
                <a:latin typeface="Verdana" panose="020B0604030504040204" pitchFamily="34" charset="0"/>
                <a:ea typeface="Verdana" panose="020B0604030504040204" pitchFamily="34" charset="0"/>
              </a:rPr>
            </a:br>
            <a:r>
              <a:rPr lang="fr-FR" sz="2000" b="1" u="sng" dirty="0">
                <a:latin typeface="Verdana" panose="020B0604030504040204" pitchFamily="34" charset="0"/>
                <a:ea typeface="Verdana" panose="020B0604030504040204" pitchFamily="34" charset="0"/>
              </a:rPr>
              <a:t>NB</a:t>
            </a:r>
            <a:r>
              <a:rPr 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 Le regard sera dirigé vers l’endroit de la prosternation et ceci durant toute la prière, </a:t>
            </a:r>
            <a:r>
              <a:rPr lang="fr-FR" sz="2000" u="sng" dirty="0">
                <a:latin typeface="Verdana" panose="020B0604030504040204" pitchFamily="34" charset="0"/>
                <a:ea typeface="Verdana" panose="020B0604030504040204" pitchFamily="34" charset="0"/>
              </a:rPr>
              <a:t>sauf pour le </a:t>
            </a:r>
            <a:r>
              <a:rPr lang="fr-FR" sz="2000" u="sng" dirty="0" err="1">
                <a:latin typeface="Verdana" panose="020B0604030504040204" pitchFamily="34" charset="0"/>
                <a:ea typeface="Verdana" panose="020B0604030504040204" pitchFamily="34" charset="0"/>
              </a:rPr>
              <a:t>tachahoud</a:t>
            </a:r>
            <a:r>
              <a:rPr lang="fr-FR" sz="2000" dirty="0">
                <a:latin typeface="Verdana" panose="020B0604030504040204" pitchFamily="34" charset="0"/>
                <a:ea typeface="Verdana" panose="020B0604030504040204" pitchFamily="34" charset="0"/>
              </a:rPr>
              <a:t>.</a:t>
            </a:r>
            <a:br>
              <a:rPr lang="fr-FR" sz="2000" dirty="0">
                <a:latin typeface="Verdana" panose="020B0604030504040204" pitchFamily="34" charset="0"/>
                <a:ea typeface="Verdana" panose="020B0604030504040204" pitchFamily="34" charset="0"/>
              </a:rPr>
            </a:br>
            <a:endParaRPr lang="fr-FR" sz="2000" dirty="0">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2A899E6A-323D-A023-79BD-6E86952220FB}"/>
              </a:ext>
            </a:extLst>
          </p:cNvPr>
          <p:cNvSpPr>
            <a:spLocks noGrp="1"/>
          </p:cNvSpPr>
          <p:nvPr>
            <p:ph idx="1"/>
          </p:nvPr>
        </p:nvSpPr>
        <p:spPr>
          <a:xfrm>
            <a:off x="838200" y="486697"/>
            <a:ext cx="10515600" cy="4100051"/>
          </a:xfrm>
        </p:spPr>
        <p:txBody>
          <a:bodyPr>
            <a:normAutofit/>
          </a:bodyPr>
          <a:lstStyle/>
          <a:p>
            <a:pPr marL="0" indent="0">
              <a:buNone/>
            </a:pPr>
            <a:r>
              <a:rPr lang="fr-FR" sz="2000" dirty="0">
                <a:latin typeface="Verdana" panose="020B0604030504040204" pitchFamily="34" charset="0"/>
                <a:ea typeface="Verdana" panose="020B0604030504040204" pitchFamily="34" charset="0"/>
              </a:rPr>
              <a:t>Après le </a:t>
            </a:r>
            <a:r>
              <a:rPr lang="fr-FR" sz="2000" dirty="0" err="1">
                <a:latin typeface="Verdana" panose="020B0604030504040204" pitchFamily="34" charset="0"/>
                <a:ea typeface="Verdana" panose="020B0604030504040204" pitchFamily="34" charset="0"/>
              </a:rPr>
              <a:t>takbiratoul</a:t>
            </a:r>
            <a:r>
              <a:rPr lang="fr-FR" sz="2000" dirty="0">
                <a:latin typeface="Verdana" panose="020B0604030504040204" pitchFamily="34" charset="0"/>
                <a:ea typeface="Verdana" panose="020B0604030504040204" pitchFamily="34" charset="0"/>
              </a:rPr>
              <a:t> ihram, la </a:t>
            </a:r>
            <a:r>
              <a:rPr lang="fr-FR" sz="2000" b="1" dirty="0">
                <a:latin typeface="Verdana" panose="020B0604030504040204" pitchFamily="34" charset="0"/>
                <a:ea typeface="Verdana" panose="020B0604030504040204" pitchFamily="34" charset="0"/>
              </a:rPr>
              <a:t>sounna</a:t>
            </a:r>
            <a:r>
              <a:rPr lang="fr-FR" sz="2000" dirty="0">
                <a:latin typeface="Verdana" panose="020B0604030504040204" pitchFamily="34" charset="0"/>
                <a:ea typeface="Verdana" panose="020B0604030504040204" pitchFamily="34" charset="0"/>
              </a:rPr>
              <a:t> demande au prieur de prononcer à voix basse : </a:t>
            </a:r>
          </a:p>
          <a:p>
            <a:pPr marL="457200" indent="-457200">
              <a:buFont typeface="+mj-lt"/>
              <a:buAutoNum type="alphaLcParenR"/>
            </a:pPr>
            <a:r>
              <a:rPr lang="fr-FR" sz="2000" b="1" dirty="0">
                <a:latin typeface="Verdana" panose="020B0604030504040204" pitchFamily="34" charset="0"/>
                <a:ea typeface="Verdana" panose="020B0604030504040204" pitchFamily="34" charset="0"/>
              </a:rPr>
              <a:t>D’abord l’invocation d’ouverture </a:t>
            </a:r>
            <a:r>
              <a:rPr lang="fr-FR" sz="2000" dirty="0">
                <a:latin typeface="Verdana" panose="020B0604030504040204" pitchFamily="34" charset="0"/>
                <a:ea typeface="Verdana" panose="020B0604030504040204" pitchFamily="34" charset="0"/>
              </a:rPr>
              <a:t>(</a:t>
            </a:r>
            <a:r>
              <a:rPr lang="fr-FR" sz="2000" dirty="0" err="1">
                <a:latin typeface="Verdana" panose="020B0604030504040204" pitchFamily="34" charset="0"/>
                <a:ea typeface="Verdana" panose="020B0604030504040204" pitchFamily="34" charset="0"/>
              </a:rPr>
              <a:t>doua</a:t>
            </a:r>
            <a:r>
              <a:rPr lang="fr-FR" sz="2000" dirty="0">
                <a:latin typeface="Verdana" panose="020B0604030504040204" pitchFamily="34" charset="0"/>
                <a:ea typeface="Verdana" panose="020B0604030504040204" pitchFamily="34" charset="0"/>
              </a:rPr>
              <a:t> </a:t>
            </a:r>
            <a:r>
              <a:rPr lang="fr-FR" sz="2000" dirty="0" err="1">
                <a:latin typeface="Verdana" panose="020B0604030504040204" pitchFamily="34" charset="0"/>
                <a:ea typeface="Verdana" panose="020B0604030504040204" pitchFamily="34" charset="0"/>
              </a:rPr>
              <a:t>istiftah</a:t>
            </a:r>
            <a:r>
              <a:rPr lang="fr-FR" sz="2000" dirty="0">
                <a:latin typeface="Verdana" panose="020B0604030504040204" pitchFamily="34" charset="0"/>
                <a:ea typeface="Verdana" panose="020B0604030504040204" pitchFamily="34" charset="0"/>
              </a:rPr>
              <a:t>)</a:t>
            </a:r>
          </a:p>
          <a:p>
            <a:pPr marL="0" indent="0">
              <a:buNone/>
            </a:pPr>
            <a:r>
              <a:rPr lang="fr-FR" sz="2000" b="0" i="1" dirty="0" err="1">
                <a:solidFill>
                  <a:srgbClr val="293847"/>
                </a:solidFill>
                <a:effectLst/>
                <a:latin typeface="Verdana" panose="020B0604030504040204" pitchFamily="34" charset="0"/>
                <a:ea typeface="Verdana" panose="020B0604030504040204" pitchFamily="34" charset="0"/>
              </a:rPr>
              <a:t>Subbhânaka</a:t>
            </a:r>
            <a:r>
              <a:rPr lang="fr-FR" sz="2000" b="0" i="1" dirty="0">
                <a:solidFill>
                  <a:srgbClr val="293847"/>
                </a:solidFill>
                <a:effectLst/>
                <a:latin typeface="Verdana" panose="020B0604030504040204" pitchFamily="34" charset="0"/>
                <a:ea typeface="Verdana" panose="020B0604030504040204" pitchFamily="34" charset="0"/>
              </a:rPr>
              <a:t> l-</a:t>
            </a:r>
            <a:r>
              <a:rPr lang="fr-FR" sz="2000" b="0" i="1" dirty="0" err="1">
                <a:solidFill>
                  <a:srgbClr val="293847"/>
                </a:solidFill>
                <a:effectLst/>
                <a:latin typeface="Verdana" panose="020B0604030504040204" pitchFamily="34" charset="0"/>
                <a:ea typeface="Verdana" panose="020B0604030504040204" pitchFamily="34" charset="0"/>
              </a:rPr>
              <a:t>lâhumma</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wa</a:t>
            </a:r>
            <a:r>
              <a:rPr lang="fr-FR" sz="2000" b="0" i="1" dirty="0">
                <a:solidFill>
                  <a:srgbClr val="293847"/>
                </a:solidFill>
                <a:effectLst/>
                <a:latin typeface="Verdana" panose="020B0604030504040204" pitchFamily="34" charset="0"/>
                <a:ea typeface="Verdana" panose="020B0604030504040204" pitchFamily="34" charset="0"/>
              </a:rPr>
              <a:t> bi-</a:t>
            </a:r>
            <a:r>
              <a:rPr lang="fr-FR" sz="2000" b="0" i="1" dirty="0" err="1">
                <a:solidFill>
                  <a:srgbClr val="293847"/>
                </a:solidFill>
                <a:effectLst/>
                <a:latin typeface="Verdana" panose="020B0604030504040204" pitchFamily="34" charset="0"/>
                <a:ea typeface="Verdana" panose="020B0604030504040204" pitchFamily="34" charset="0"/>
              </a:rPr>
              <a:t>hamdik</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wa</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tabâraka</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smuk</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wa</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ta’âla</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jadduk</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walâ</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ilâha</a:t>
            </a:r>
            <a:r>
              <a:rPr lang="fr-FR" sz="2000" b="0" i="1" dirty="0">
                <a:solidFill>
                  <a:srgbClr val="293847"/>
                </a:solidFill>
                <a:effectLst/>
                <a:latin typeface="Verdana" panose="020B0604030504040204" pitchFamily="34" charset="0"/>
                <a:ea typeface="Verdana" panose="020B0604030504040204" pitchFamily="34" charset="0"/>
              </a:rPr>
              <a:t> </a:t>
            </a:r>
            <a:r>
              <a:rPr lang="fr-FR" sz="2000" b="0" i="1" dirty="0" err="1">
                <a:solidFill>
                  <a:srgbClr val="293847"/>
                </a:solidFill>
                <a:effectLst/>
                <a:latin typeface="Verdana" panose="020B0604030504040204" pitchFamily="34" charset="0"/>
                <a:ea typeface="Verdana" panose="020B0604030504040204" pitchFamily="34" charset="0"/>
              </a:rPr>
              <a:t>ghayruk</a:t>
            </a:r>
            <a:endParaRPr lang="fr-FR" sz="2000" b="0" i="1" dirty="0">
              <a:solidFill>
                <a:srgbClr val="293847"/>
              </a:solidFill>
              <a:effectLst/>
              <a:latin typeface="Verdana" panose="020B0604030504040204" pitchFamily="34" charset="0"/>
              <a:ea typeface="Verdana" panose="020B0604030504040204" pitchFamily="34" charset="0"/>
            </a:endParaRPr>
          </a:p>
          <a:p>
            <a:pPr marL="0" indent="0">
              <a:buNone/>
            </a:pPr>
            <a:endParaRPr lang="fr-FR" sz="1050" i="1" dirty="0">
              <a:solidFill>
                <a:srgbClr val="293847"/>
              </a:solidFill>
              <a:latin typeface="Verdana" panose="020B0604030504040204" pitchFamily="34" charset="0"/>
              <a:ea typeface="Verdana" panose="020B0604030504040204" pitchFamily="34" charset="0"/>
            </a:endParaRPr>
          </a:p>
          <a:p>
            <a:pPr marL="457200" indent="-457200">
              <a:buFont typeface="+mj-lt"/>
              <a:buAutoNum type="alphaLcParenR" startAt="2"/>
            </a:pPr>
            <a:r>
              <a:rPr lang="fr-FR" sz="2000" b="1" dirty="0">
                <a:latin typeface="Verdana" panose="020B0604030504040204" pitchFamily="34" charset="0"/>
                <a:ea typeface="Verdana" panose="020B0604030504040204" pitchFamily="34" charset="0"/>
              </a:rPr>
              <a:t>Ensuite de rechercher protection contre </a:t>
            </a:r>
            <a:r>
              <a:rPr lang="fr-FR" sz="2000" b="1" dirty="0" err="1">
                <a:latin typeface="Verdana" panose="020B0604030504040204" pitchFamily="34" charset="0"/>
                <a:ea typeface="Verdana" panose="020B0604030504040204" pitchFamily="34" charset="0"/>
              </a:rPr>
              <a:t>sheytan</a:t>
            </a:r>
            <a:r>
              <a:rPr lang="fr-FR" sz="2000" b="1"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a:t>
            </a:r>
            <a:r>
              <a:rPr lang="fr-FR" sz="2000" dirty="0" err="1">
                <a:latin typeface="Verdana" panose="020B0604030504040204" pitchFamily="34" charset="0"/>
                <a:ea typeface="Verdana" panose="020B0604030504040204" pitchFamily="34" charset="0"/>
              </a:rPr>
              <a:t>ta’wwouz</a:t>
            </a:r>
            <a:r>
              <a:rPr lang="fr-FR" sz="2000" dirty="0">
                <a:latin typeface="Verdana" panose="020B0604030504040204" pitchFamily="34" charset="0"/>
                <a:ea typeface="Verdana" panose="020B0604030504040204" pitchFamily="34" charset="0"/>
              </a:rPr>
              <a:t>)</a:t>
            </a:r>
            <a:endParaRPr lang="fr-FR" sz="2000" b="1" dirty="0">
              <a:latin typeface="Verdana" panose="020B0604030504040204" pitchFamily="34" charset="0"/>
              <a:ea typeface="Verdana" panose="020B0604030504040204" pitchFamily="34" charset="0"/>
            </a:endParaRPr>
          </a:p>
          <a:p>
            <a:pPr marL="0" indent="0">
              <a:buNone/>
            </a:pPr>
            <a:r>
              <a:rPr lang="fr-FR" sz="2000" i="1" dirty="0" err="1">
                <a:latin typeface="Verdana" panose="020B0604030504040204" pitchFamily="34" charset="0"/>
                <a:ea typeface="Verdana" panose="020B0604030504040204" pitchFamily="34" charset="0"/>
              </a:rPr>
              <a:t>Aoudhou</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billahi</a:t>
            </a:r>
            <a:r>
              <a:rPr lang="fr-FR" sz="2000" i="1" dirty="0">
                <a:latin typeface="Verdana" panose="020B0604030504040204" pitchFamily="34" charset="0"/>
                <a:ea typeface="Verdana" panose="020B0604030504040204" pitchFamily="34" charset="0"/>
              </a:rPr>
              <a:t> mina </a:t>
            </a:r>
            <a:r>
              <a:rPr lang="fr-FR" sz="2000" i="1" dirty="0" err="1">
                <a:latin typeface="Verdana" panose="020B0604030504040204" pitchFamily="34" charset="0"/>
                <a:ea typeface="Verdana" panose="020B0604030504040204" pitchFamily="34" charset="0"/>
              </a:rPr>
              <a:t>sheytani</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Rajim</a:t>
            </a:r>
            <a:endParaRPr lang="fr-FR" sz="2000" i="1" dirty="0">
              <a:latin typeface="Verdana" panose="020B0604030504040204" pitchFamily="34" charset="0"/>
              <a:ea typeface="Verdana" panose="020B0604030504040204" pitchFamily="34" charset="0"/>
            </a:endParaRPr>
          </a:p>
          <a:p>
            <a:pPr marL="0" indent="0">
              <a:buNone/>
            </a:pPr>
            <a:endParaRPr lang="fr-FR" sz="1000" i="1" dirty="0">
              <a:latin typeface="Verdana" panose="020B0604030504040204" pitchFamily="34" charset="0"/>
              <a:ea typeface="Verdana" panose="020B0604030504040204" pitchFamily="34" charset="0"/>
            </a:endParaRPr>
          </a:p>
          <a:p>
            <a:pPr marL="457200" indent="-457200">
              <a:buFont typeface="+mj-lt"/>
              <a:buAutoNum type="alphaLcParenR" startAt="3"/>
            </a:pPr>
            <a:r>
              <a:rPr lang="fr-FR" sz="2000" b="1" dirty="0">
                <a:latin typeface="Verdana" panose="020B0604030504040204" pitchFamily="34" charset="0"/>
                <a:ea typeface="Verdana" panose="020B0604030504040204" pitchFamily="34" charset="0"/>
              </a:rPr>
              <a:t>Enfin dire la </a:t>
            </a:r>
            <a:r>
              <a:rPr lang="fr-FR" sz="2000" b="1" dirty="0" err="1">
                <a:latin typeface="Verdana" panose="020B0604030504040204" pitchFamily="34" charset="0"/>
                <a:ea typeface="Verdana" panose="020B0604030504040204" pitchFamily="34" charset="0"/>
              </a:rPr>
              <a:t>basmala</a:t>
            </a:r>
            <a:r>
              <a:rPr lang="fr-FR" sz="2000" b="1" dirty="0">
                <a:latin typeface="Verdana" panose="020B0604030504040204" pitchFamily="34" charset="0"/>
                <a:ea typeface="Verdana" panose="020B0604030504040204" pitchFamily="34" charset="0"/>
              </a:rPr>
              <a:t> </a:t>
            </a:r>
          </a:p>
          <a:p>
            <a:pPr marL="0" indent="0">
              <a:buNone/>
            </a:pPr>
            <a:r>
              <a:rPr lang="fr-FR" sz="2000" i="1" dirty="0" err="1">
                <a:latin typeface="Verdana" panose="020B0604030504040204" pitchFamily="34" charset="0"/>
                <a:ea typeface="Verdana" panose="020B0604030504040204" pitchFamily="34" charset="0"/>
              </a:rPr>
              <a:t>Bismillahi</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rahmani</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rahim</a:t>
            </a:r>
            <a:endParaRPr lang="fr-FR" sz="2000" dirty="0"/>
          </a:p>
        </p:txBody>
      </p:sp>
    </p:spTree>
    <p:extLst>
      <p:ext uri="{BB962C8B-B14F-4D97-AF65-F5344CB8AC3E}">
        <p14:creationId xmlns:p14="http://schemas.microsoft.com/office/powerpoint/2010/main" val="40182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5DCC2-4189-3FFF-3687-88DFFCB67867}"/>
              </a:ext>
            </a:extLst>
          </p:cNvPr>
          <p:cNvSpPr>
            <a:spLocks noGrp="1"/>
          </p:cNvSpPr>
          <p:nvPr>
            <p:ph type="title"/>
          </p:nvPr>
        </p:nvSpPr>
        <p:spPr/>
        <p:txBody>
          <a:bodyPr>
            <a:normAutofit/>
          </a:bodyPr>
          <a:lstStyle/>
          <a:p>
            <a:r>
              <a:rPr lang="fr-FR" sz="2000" b="1" dirty="0">
                <a:latin typeface="Verdana" panose="020B0604030504040204" pitchFamily="34" charset="0"/>
                <a:ea typeface="Verdana" panose="020B0604030504040204" pitchFamily="34" charset="0"/>
              </a:rPr>
              <a:t>La récitation de la Fatiha est le troisième (3</a:t>
            </a:r>
            <a:r>
              <a:rPr lang="fr-FR" sz="2000" b="1" baseline="30000" dirty="0">
                <a:latin typeface="Verdana" panose="020B0604030504040204" pitchFamily="34" charset="0"/>
                <a:ea typeface="Verdana" panose="020B0604030504040204" pitchFamily="34" charset="0"/>
              </a:rPr>
              <a:t>e</a:t>
            </a:r>
            <a:r>
              <a:rPr lang="fr-FR" sz="2000" b="1" dirty="0">
                <a:latin typeface="Verdana" panose="020B0604030504040204" pitchFamily="34" charset="0"/>
                <a:ea typeface="Verdana" panose="020B0604030504040204" pitchFamily="34" charset="0"/>
              </a:rPr>
              <a:t>) pilier de la prière. </a:t>
            </a:r>
            <a:br>
              <a:rPr lang="fr-FR" sz="4400" dirty="0">
                <a:latin typeface="Verdana" panose="020B0604030504040204" pitchFamily="34" charset="0"/>
                <a:ea typeface="Verdana" panose="020B0604030504040204" pitchFamily="34" charset="0"/>
              </a:rPr>
            </a:br>
            <a:endParaRPr lang="fr-FR" dirty="0"/>
          </a:p>
        </p:txBody>
      </p:sp>
      <p:sp>
        <p:nvSpPr>
          <p:cNvPr id="3" name="Espace réservé du contenu 2">
            <a:extLst>
              <a:ext uri="{FF2B5EF4-FFF2-40B4-BE49-F238E27FC236}">
                <a16:creationId xmlns:a16="http://schemas.microsoft.com/office/drawing/2014/main" id="{32B13232-840E-33ED-EB61-DB9A45A41B92}"/>
              </a:ext>
            </a:extLst>
          </p:cNvPr>
          <p:cNvSpPr>
            <a:spLocks noGrp="1"/>
          </p:cNvSpPr>
          <p:nvPr>
            <p:ph idx="1"/>
          </p:nvPr>
        </p:nvSpPr>
        <p:spPr/>
        <p:txBody>
          <a:bodyPr/>
          <a:lstStyle/>
          <a:p>
            <a:pPr marL="0" indent="0">
              <a:buNone/>
            </a:pPr>
            <a:r>
              <a:rPr lang="fr-FR" sz="2000" dirty="0">
                <a:latin typeface="Verdana" panose="020B0604030504040204" pitchFamily="34" charset="0"/>
                <a:ea typeface="Verdana" panose="020B0604030504040204" pitchFamily="34" charset="0"/>
              </a:rPr>
              <a:t>Elle sera donc incontournable dans chaque </a:t>
            </a:r>
            <a:r>
              <a:rPr lang="fr-FR" sz="2000" dirty="0" err="1">
                <a:latin typeface="Verdana" panose="020B0604030504040204" pitchFamily="34" charset="0"/>
                <a:ea typeface="Verdana" panose="020B0604030504040204" pitchFamily="34" charset="0"/>
              </a:rPr>
              <a:t>rak’ah</a:t>
            </a:r>
            <a:r>
              <a:rPr lang="fr-FR" sz="2000" dirty="0">
                <a:latin typeface="Verdana" panose="020B0604030504040204" pitchFamily="34" charset="0"/>
                <a:ea typeface="Verdana" panose="020B0604030504040204" pitchFamily="34" charset="0"/>
              </a:rPr>
              <a:t>, chaque prière, pour l’imam ainsi que le </a:t>
            </a:r>
            <a:r>
              <a:rPr lang="fr-FR" sz="2000" dirty="0" err="1">
                <a:latin typeface="Verdana" panose="020B0604030504040204" pitchFamily="34" charset="0"/>
                <a:ea typeface="Verdana" panose="020B0604030504040204" pitchFamily="34" charset="0"/>
              </a:rPr>
              <a:t>mounfarid</a:t>
            </a:r>
            <a:r>
              <a:rPr lang="fr-FR" sz="2000" dirty="0">
                <a:latin typeface="Verdana" panose="020B0604030504040204" pitchFamily="34" charset="0"/>
                <a:ea typeface="Verdana" panose="020B0604030504040204" pitchFamily="34" charset="0"/>
              </a:rPr>
              <a:t> (prieur individuel). Quant au </a:t>
            </a:r>
            <a:r>
              <a:rPr lang="fr-FR" sz="2000" dirty="0" err="1">
                <a:latin typeface="Verdana" panose="020B0604030504040204" pitchFamily="34" charset="0"/>
                <a:ea typeface="Verdana" panose="020B0604030504040204" pitchFamily="34" charset="0"/>
              </a:rPr>
              <a:t>ma’moum</a:t>
            </a:r>
            <a:r>
              <a:rPr lang="fr-FR" sz="2000" dirty="0">
                <a:latin typeface="Verdana" panose="020B0604030504040204" pitchFamily="34" charset="0"/>
                <a:ea typeface="Verdana" panose="020B0604030504040204" pitchFamily="34" charset="0"/>
              </a:rPr>
              <a:t> (celui qui prie derrière l’imam), il ne lui est pas obligatoire de la réciter, car l’imam s’en chargera. Cependant, dans les prières où l’on récite à voix basse (</a:t>
            </a:r>
            <a:r>
              <a:rPr lang="fr-FR" sz="2000" dirty="0" err="1">
                <a:latin typeface="Verdana" panose="020B0604030504040204" pitchFamily="34" charset="0"/>
                <a:ea typeface="Verdana" panose="020B0604030504040204" pitchFamily="34" charset="0"/>
              </a:rPr>
              <a:t>dhohr</a:t>
            </a:r>
            <a:r>
              <a:rPr lang="fr-FR" sz="2000" dirty="0">
                <a:latin typeface="Verdana" panose="020B0604030504040204" pitchFamily="34" charset="0"/>
                <a:ea typeface="Verdana" panose="020B0604030504040204" pitchFamily="34" charset="0"/>
              </a:rPr>
              <a:t>, </a:t>
            </a:r>
            <a:r>
              <a:rPr lang="fr-FR" sz="2000" dirty="0" err="1">
                <a:latin typeface="Verdana" panose="020B0604030504040204" pitchFamily="34" charset="0"/>
                <a:ea typeface="Verdana" panose="020B0604030504040204" pitchFamily="34" charset="0"/>
              </a:rPr>
              <a:t>asr</a:t>
            </a:r>
            <a:r>
              <a:rPr lang="fr-FR" sz="2000" dirty="0">
                <a:latin typeface="Verdana" panose="020B0604030504040204" pitchFamily="34" charset="0"/>
                <a:ea typeface="Verdana" panose="020B0604030504040204" pitchFamily="34" charset="0"/>
              </a:rPr>
              <a:t>), il sera </a:t>
            </a:r>
            <a:r>
              <a:rPr lang="fr-FR" sz="2000" b="1" dirty="0">
                <a:latin typeface="Verdana" panose="020B0604030504040204" pitchFamily="34" charset="0"/>
                <a:ea typeface="Verdana" panose="020B0604030504040204" pitchFamily="34" charset="0"/>
              </a:rPr>
              <a:t>recommandé</a:t>
            </a:r>
            <a:r>
              <a:rPr lang="fr-FR" sz="2000" dirty="0">
                <a:latin typeface="Verdana" panose="020B0604030504040204" pitchFamily="34" charset="0"/>
                <a:ea typeface="Verdana" panose="020B0604030504040204" pitchFamily="34" charset="0"/>
              </a:rPr>
              <a:t> au </a:t>
            </a:r>
            <a:r>
              <a:rPr lang="fr-FR" sz="2000" dirty="0" err="1">
                <a:latin typeface="Verdana" panose="020B0604030504040204" pitchFamily="34" charset="0"/>
                <a:ea typeface="Verdana" panose="020B0604030504040204" pitchFamily="34" charset="0"/>
              </a:rPr>
              <a:t>ma’moum</a:t>
            </a:r>
            <a:r>
              <a:rPr lang="fr-FR" sz="2000" dirty="0">
                <a:latin typeface="Verdana" panose="020B0604030504040204" pitchFamily="34" charset="0"/>
                <a:ea typeface="Verdana" panose="020B0604030504040204" pitchFamily="34" charset="0"/>
              </a:rPr>
              <a:t> de réciter la Fatiha. </a:t>
            </a:r>
          </a:p>
          <a:p>
            <a:pPr marL="0" indent="0">
              <a:buNone/>
            </a:pPr>
            <a:endParaRPr lang="fr-FR" sz="2000" dirty="0">
              <a:latin typeface="Verdana" panose="020B0604030504040204" pitchFamily="34" charset="0"/>
              <a:ea typeface="Verdana" panose="020B0604030504040204" pitchFamily="34" charset="0"/>
            </a:endParaRPr>
          </a:p>
          <a:p>
            <a:pPr lvl="1"/>
            <a:r>
              <a:rPr lang="fr-FR" sz="2000" dirty="0">
                <a:latin typeface="Verdana" panose="020B0604030504040204" pitchFamily="34" charset="0"/>
                <a:ea typeface="Verdana" panose="020B0604030504040204" pitchFamily="34" charset="0"/>
              </a:rPr>
              <a:t>Il faut retenir que rien ne remplace la Fatiha en arabe ! Celui qui ne la connaît pas, fera du </a:t>
            </a:r>
            <a:r>
              <a:rPr lang="fr-FR" sz="2000" dirty="0" err="1">
                <a:latin typeface="Verdana" panose="020B0604030504040204" pitchFamily="34" charset="0"/>
                <a:ea typeface="Verdana" panose="020B0604030504040204" pitchFamily="34" charset="0"/>
              </a:rPr>
              <a:t>zikr</a:t>
            </a:r>
            <a:r>
              <a:rPr lang="fr-FR" sz="2000" dirty="0">
                <a:latin typeface="Verdana" panose="020B0604030504040204" pitchFamily="34" charset="0"/>
                <a:ea typeface="Verdana" panose="020B0604030504040204" pitchFamily="34" charset="0"/>
              </a:rPr>
              <a:t> à sa place. C’est </a:t>
            </a:r>
            <a:r>
              <a:rPr lang="fr-FR" sz="2000" b="1" dirty="0">
                <a:latin typeface="Verdana" panose="020B0604030504040204" pitchFamily="34" charset="0"/>
                <a:ea typeface="Verdana" panose="020B0604030504040204" pitchFamily="34" charset="0"/>
              </a:rPr>
              <a:t>interdit</a:t>
            </a:r>
            <a:r>
              <a:rPr lang="fr-FR" sz="2000" dirty="0">
                <a:latin typeface="Verdana" panose="020B0604030504040204" pitchFamily="34" charset="0"/>
                <a:ea typeface="Verdana" panose="020B0604030504040204" pitchFamily="34" charset="0"/>
              </a:rPr>
              <a:t> et </a:t>
            </a:r>
            <a:r>
              <a:rPr lang="fr-FR" sz="2000" b="1" dirty="0">
                <a:latin typeface="Verdana" panose="020B0604030504040204" pitchFamily="34" charset="0"/>
                <a:ea typeface="Verdana" panose="020B0604030504040204" pitchFamily="34" charset="0"/>
              </a:rPr>
              <a:t>invalide </a:t>
            </a:r>
            <a:r>
              <a:rPr lang="fr-FR" sz="2000" dirty="0">
                <a:latin typeface="Verdana" panose="020B0604030504040204" pitchFamily="34" charset="0"/>
                <a:ea typeface="Verdana" panose="020B0604030504040204" pitchFamily="34" charset="0"/>
              </a:rPr>
              <a:t>de la faire remplacer par sa traduction. </a:t>
            </a:r>
          </a:p>
          <a:p>
            <a:pPr marL="457200" lvl="1" indent="0">
              <a:buNone/>
            </a:pPr>
            <a:endParaRPr lang="fr-FR" sz="2000" dirty="0">
              <a:latin typeface="Verdana" panose="020B0604030504040204" pitchFamily="34" charset="0"/>
              <a:ea typeface="Verdana" panose="020B0604030504040204" pitchFamily="34" charset="0"/>
            </a:endParaRPr>
          </a:p>
          <a:p>
            <a:pPr lvl="1"/>
            <a:r>
              <a:rPr lang="fr-FR" sz="2000" dirty="0">
                <a:latin typeface="Verdana" panose="020B0604030504040204" pitchFamily="34" charset="0"/>
                <a:ea typeface="Verdana" panose="020B0604030504040204" pitchFamily="34" charset="0"/>
              </a:rPr>
              <a:t>Après la Fatiha, comme l’indique la </a:t>
            </a:r>
            <a:r>
              <a:rPr lang="fr-FR" sz="2000" b="1" dirty="0">
                <a:latin typeface="Verdana" panose="020B0604030504040204" pitchFamily="34" charset="0"/>
                <a:ea typeface="Verdana" panose="020B0604030504040204" pitchFamily="34" charset="0"/>
              </a:rPr>
              <a:t>sounna</a:t>
            </a:r>
            <a:r>
              <a:rPr lang="fr-FR" sz="2000" dirty="0">
                <a:latin typeface="Verdana" panose="020B0604030504040204" pitchFamily="34" charset="0"/>
                <a:ea typeface="Verdana" panose="020B0604030504040204" pitchFamily="34" charset="0"/>
              </a:rPr>
              <a:t>, tout le monde dira </a:t>
            </a:r>
            <a:r>
              <a:rPr lang="fr-FR" sz="2000" i="1" dirty="0">
                <a:latin typeface="Verdana" panose="020B0604030504040204" pitchFamily="34" charset="0"/>
                <a:ea typeface="Verdana" panose="020B0604030504040204" pitchFamily="34" charset="0"/>
              </a:rPr>
              <a:t>« Amin »</a:t>
            </a:r>
            <a:r>
              <a:rPr lang="fr-FR" sz="2000" dirty="0">
                <a:latin typeface="Verdana" panose="020B0604030504040204" pitchFamily="34" charset="0"/>
                <a:ea typeface="Verdana" panose="020B0604030504040204" pitchFamily="34" charset="0"/>
              </a:rPr>
              <a:t> à haute voix : Imam, </a:t>
            </a:r>
            <a:r>
              <a:rPr lang="fr-FR" sz="2000" dirty="0" err="1">
                <a:latin typeface="Verdana" panose="020B0604030504040204" pitchFamily="34" charset="0"/>
                <a:ea typeface="Verdana" panose="020B0604030504040204" pitchFamily="34" charset="0"/>
              </a:rPr>
              <a:t>Mounfarid</a:t>
            </a:r>
            <a:r>
              <a:rPr lang="fr-FR" sz="2000" dirty="0">
                <a:latin typeface="Verdana" panose="020B0604030504040204" pitchFamily="34" charset="0"/>
                <a:ea typeface="Verdana" panose="020B0604030504040204" pitchFamily="34" charset="0"/>
              </a:rPr>
              <a:t> comme </a:t>
            </a:r>
            <a:r>
              <a:rPr lang="fr-FR" sz="2000" dirty="0" err="1">
                <a:latin typeface="Verdana" panose="020B0604030504040204" pitchFamily="34" charset="0"/>
                <a:ea typeface="Verdana" panose="020B0604030504040204" pitchFamily="34" charset="0"/>
              </a:rPr>
              <a:t>ma’moum</a:t>
            </a:r>
            <a:r>
              <a:rPr lang="fr-FR" sz="2000" dirty="0">
                <a:latin typeface="Verdana" panose="020B0604030504040204" pitchFamily="34" charset="0"/>
                <a:ea typeface="Verdana" panose="020B0604030504040204" pitchFamily="34" charset="0"/>
              </a:rPr>
              <a:t>. Toutefois, </a:t>
            </a:r>
            <a:r>
              <a:rPr lang="fr-FR" sz="2000" i="1" dirty="0">
                <a:latin typeface="Verdana" panose="020B0604030504040204" pitchFamily="34" charset="0"/>
                <a:ea typeface="Verdana" panose="020B0604030504040204" pitchFamily="34" charset="0"/>
              </a:rPr>
              <a:t>« Amin » </a:t>
            </a:r>
            <a:r>
              <a:rPr lang="fr-FR" sz="2000" dirty="0">
                <a:latin typeface="Verdana" panose="020B0604030504040204" pitchFamily="34" charset="0"/>
                <a:ea typeface="Verdana" panose="020B0604030504040204" pitchFamily="34" charset="0"/>
              </a:rPr>
              <a:t>ne fait pas partie de la Fatiha. </a:t>
            </a:r>
          </a:p>
        </p:txBody>
      </p:sp>
    </p:spTree>
    <p:extLst>
      <p:ext uri="{BB962C8B-B14F-4D97-AF65-F5344CB8AC3E}">
        <p14:creationId xmlns:p14="http://schemas.microsoft.com/office/powerpoint/2010/main" val="323207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F5FBD36-0A30-A7A3-F87C-7A21F6951AE8}"/>
              </a:ext>
            </a:extLst>
          </p:cNvPr>
          <p:cNvSpPr>
            <a:spLocks noGrp="1"/>
          </p:cNvSpPr>
          <p:nvPr>
            <p:ph idx="1"/>
          </p:nvPr>
        </p:nvSpPr>
        <p:spPr>
          <a:xfrm>
            <a:off x="838200" y="572011"/>
            <a:ext cx="10515600" cy="3572285"/>
          </a:xfrm>
        </p:spPr>
        <p:txBody>
          <a:bodyPr>
            <a:normAutofit/>
          </a:bodyPr>
          <a:lstStyle/>
          <a:p>
            <a:pPr marL="0" indent="0" algn="l">
              <a:buNone/>
            </a:pPr>
            <a:r>
              <a:rPr lang="fr-FR" sz="2000" b="0" i="0" dirty="0">
                <a:solidFill>
                  <a:srgbClr val="222222"/>
                </a:solidFill>
                <a:effectLst/>
                <a:latin typeface="Verdana" panose="020B0604030504040204" pitchFamily="34" charset="0"/>
                <a:ea typeface="Verdana" panose="020B0604030504040204" pitchFamily="34" charset="0"/>
              </a:rPr>
              <a:t>Après la </a:t>
            </a:r>
            <a:r>
              <a:rPr lang="fr-FR" sz="2000" b="0" i="0" dirty="0" err="1">
                <a:solidFill>
                  <a:srgbClr val="222222"/>
                </a:solidFill>
                <a:effectLst/>
                <a:latin typeface="Verdana" panose="020B0604030504040204" pitchFamily="34" charset="0"/>
                <a:ea typeface="Verdana" panose="020B0604030504040204" pitchFamily="34" charset="0"/>
              </a:rPr>
              <a:t>fatiha</a:t>
            </a:r>
            <a:r>
              <a:rPr lang="fr-FR" sz="2000" b="0" i="0" dirty="0">
                <a:solidFill>
                  <a:srgbClr val="222222"/>
                </a:solidFill>
                <a:effectLst/>
                <a:latin typeface="Verdana" panose="020B0604030504040204" pitchFamily="34" charset="0"/>
                <a:ea typeface="Verdana" panose="020B0604030504040204" pitchFamily="34" charset="0"/>
              </a:rPr>
              <a:t>, c’est </a:t>
            </a:r>
            <a:r>
              <a:rPr lang="fr-FR" sz="2000" b="1" dirty="0">
                <a:solidFill>
                  <a:srgbClr val="222222"/>
                </a:solidFill>
                <a:effectLst/>
                <a:latin typeface="Verdana" panose="020B0604030504040204" pitchFamily="34" charset="0"/>
                <a:ea typeface="Verdana" panose="020B0604030504040204" pitchFamily="34" charset="0"/>
              </a:rPr>
              <a:t>sounna</a:t>
            </a:r>
            <a:r>
              <a:rPr lang="fr-FR" sz="2000" b="0" i="0" dirty="0">
                <a:solidFill>
                  <a:srgbClr val="222222"/>
                </a:solidFill>
                <a:effectLst/>
                <a:latin typeface="Verdana" panose="020B0604030504040204" pitchFamily="34" charset="0"/>
                <a:ea typeface="Verdana" panose="020B0604030504040204" pitchFamily="34" charset="0"/>
              </a:rPr>
              <a:t> que l’imam, tout comme le </a:t>
            </a:r>
            <a:r>
              <a:rPr lang="fr-FR" sz="2000" b="0" i="0" dirty="0" err="1">
                <a:solidFill>
                  <a:srgbClr val="222222"/>
                </a:solidFill>
                <a:effectLst/>
                <a:latin typeface="Verdana" panose="020B0604030504040204" pitchFamily="34" charset="0"/>
                <a:ea typeface="Verdana" panose="020B0604030504040204" pitchFamily="34" charset="0"/>
              </a:rPr>
              <a:t>mounfarid</a:t>
            </a:r>
            <a:r>
              <a:rPr lang="fr-FR" sz="2000" b="0" i="0" dirty="0">
                <a:solidFill>
                  <a:srgbClr val="222222"/>
                </a:solidFill>
                <a:effectLst/>
                <a:latin typeface="Verdana" panose="020B0604030504040204" pitchFamily="34" charset="0"/>
                <a:ea typeface="Verdana" panose="020B0604030504040204" pitchFamily="34" charset="0"/>
              </a:rPr>
              <a:t>, récite une sourate de son choix. Il ne sera pas obligatoire, mais </a:t>
            </a:r>
            <a:r>
              <a:rPr lang="fr-FR" sz="2000" b="1" i="0" dirty="0">
                <a:solidFill>
                  <a:srgbClr val="222222"/>
                </a:solidFill>
                <a:effectLst/>
                <a:latin typeface="Verdana" panose="020B0604030504040204" pitchFamily="34" charset="0"/>
                <a:ea typeface="Verdana" panose="020B0604030504040204" pitchFamily="34" charset="0"/>
              </a:rPr>
              <a:t>recommandé</a:t>
            </a:r>
            <a:r>
              <a:rPr lang="fr-FR" sz="2000" b="0" i="0" dirty="0">
                <a:solidFill>
                  <a:srgbClr val="222222"/>
                </a:solidFill>
                <a:effectLst/>
                <a:latin typeface="Verdana" panose="020B0604030504040204" pitchFamily="34" charset="0"/>
                <a:ea typeface="Verdana" panose="020B0604030504040204" pitchFamily="34" charset="0"/>
              </a:rPr>
              <a:t> de réciter :</a:t>
            </a:r>
          </a:p>
          <a:p>
            <a:pPr marL="0" indent="0" algn="l">
              <a:buNone/>
            </a:pPr>
            <a:endParaRPr lang="fr-FR" sz="2000" b="0" i="0" dirty="0">
              <a:solidFill>
                <a:srgbClr val="222222"/>
              </a:solidFill>
              <a:effectLst/>
              <a:latin typeface="Verdana" panose="020B0604030504040204" pitchFamily="34" charset="0"/>
              <a:ea typeface="Verdana" panose="020B0604030504040204" pitchFamily="34" charset="0"/>
            </a:endParaRPr>
          </a:p>
          <a:p>
            <a:pPr algn="l">
              <a:buFont typeface="Wingdings" panose="05000000000000000000" pitchFamily="2" charset="2"/>
              <a:buChar char="§"/>
            </a:pPr>
            <a:r>
              <a:rPr lang="fr-FR" sz="2000" b="1" i="0" u="sng" dirty="0">
                <a:solidFill>
                  <a:srgbClr val="222222"/>
                </a:solidFill>
                <a:effectLst/>
                <a:latin typeface="Verdana" panose="020B0604030504040204" pitchFamily="34" charset="0"/>
                <a:ea typeface="Verdana" panose="020B0604030504040204" pitchFamily="34" charset="0"/>
              </a:rPr>
              <a:t>Pour la prière de </a:t>
            </a:r>
            <a:r>
              <a:rPr lang="fr-FR" sz="2000" b="1" i="0" u="sng" dirty="0" err="1">
                <a:solidFill>
                  <a:srgbClr val="222222"/>
                </a:solidFill>
                <a:effectLst/>
                <a:latin typeface="Verdana" panose="020B0604030504040204" pitchFamily="34" charset="0"/>
                <a:ea typeface="Verdana" panose="020B0604030504040204" pitchFamily="34" charset="0"/>
              </a:rPr>
              <a:t>Fajr</a:t>
            </a:r>
            <a:r>
              <a:rPr lang="fr-FR" sz="2000" b="0" i="0" u="sng" dirty="0">
                <a:solidFill>
                  <a:srgbClr val="222222"/>
                </a:solidFill>
                <a:effectLst/>
                <a:latin typeface="Verdana" panose="020B0604030504040204" pitchFamily="34" charset="0"/>
                <a:ea typeface="Verdana" panose="020B0604030504040204" pitchFamily="34" charset="0"/>
              </a:rPr>
              <a:t> </a:t>
            </a:r>
            <a:r>
              <a:rPr lang="fr-FR" sz="2000" b="0" i="0" dirty="0">
                <a:solidFill>
                  <a:srgbClr val="222222"/>
                </a:solidFill>
                <a:effectLst/>
                <a:latin typeface="Verdana" panose="020B0604030504040204" pitchFamily="34" charset="0"/>
                <a:ea typeface="Verdana" panose="020B0604030504040204" pitchFamily="34" charset="0"/>
              </a:rPr>
              <a:t>: </a:t>
            </a:r>
            <a:r>
              <a:rPr lang="fr-FR" sz="2000" b="0" i="0" dirty="0" err="1">
                <a:solidFill>
                  <a:srgbClr val="222222"/>
                </a:solidFill>
                <a:effectLst/>
                <a:latin typeface="Verdana" panose="020B0604030504040204" pitchFamily="34" charset="0"/>
                <a:ea typeface="Verdana" panose="020B0604030504040204" pitchFamily="34" charset="0"/>
              </a:rPr>
              <a:t>tiwali</a:t>
            </a:r>
            <a:r>
              <a:rPr lang="fr-FR" sz="2000" b="0" i="0" dirty="0">
                <a:solidFill>
                  <a:srgbClr val="222222"/>
                </a:solidFill>
                <a:effectLst/>
                <a:latin typeface="Verdana" panose="020B0604030504040204" pitchFamily="34" charset="0"/>
                <a:ea typeface="Verdana" panose="020B0604030504040204" pitchFamily="34" charset="0"/>
              </a:rPr>
              <a:t>-l-</a:t>
            </a:r>
            <a:r>
              <a:rPr lang="fr-FR" sz="2000" b="0" i="0" dirty="0" err="1">
                <a:solidFill>
                  <a:srgbClr val="222222"/>
                </a:solidFill>
                <a:effectLst/>
                <a:latin typeface="Verdana" panose="020B0604030504040204" pitchFamily="34" charset="0"/>
                <a:ea typeface="Verdana" panose="020B0604030504040204" pitchFamily="34" charset="0"/>
              </a:rPr>
              <a:t>mufassal</a:t>
            </a:r>
            <a:r>
              <a:rPr lang="fr-FR" sz="2000" b="0" i="0" dirty="0">
                <a:solidFill>
                  <a:srgbClr val="222222"/>
                </a:solidFill>
                <a:effectLst/>
                <a:latin typeface="Verdana" panose="020B0604030504040204" pitchFamily="34" charset="0"/>
                <a:ea typeface="Verdana" panose="020B0604030504040204" pitchFamily="34" charset="0"/>
              </a:rPr>
              <a:t> (de </a:t>
            </a:r>
            <a:r>
              <a:rPr lang="fr-FR" sz="2000" b="1" i="0" dirty="0" err="1">
                <a:solidFill>
                  <a:srgbClr val="222222"/>
                </a:solidFill>
                <a:effectLst/>
                <a:latin typeface="Verdana" panose="020B0604030504040204" pitchFamily="34" charset="0"/>
                <a:ea typeface="Verdana" panose="020B0604030504040204" pitchFamily="34" charset="0"/>
              </a:rPr>
              <a:t>Qaf</a:t>
            </a:r>
            <a:r>
              <a:rPr lang="fr-FR" sz="2000" b="1" i="0" dirty="0">
                <a:solidFill>
                  <a:srgbClr val="222222"/>
                </a:solidFill>
                <a:effectLst/>
                <a:latin typeface="Verdana" panose="020B0604030504040204" pitchFamily="34" charset="0"/>
                <a:ea typeface="Verdana" panose="020B0604030504040204" pitchFamily="34" charset="0"/>
              </a:rPr>
              <a:t> </a:t>
            </a:r>
            <a:r>
              <a:rPr lang="fr-FR" sz="2000" b="0" i="0" dirty="0">
                <a:solidFill>
                  <a:srgbClr val="222222"/>
                </a:solidFill>
                <a:effectLst/>
                <a:latin typeface="Verdana" panose="020B0604030504040204" pitchFamily="34" charset="0"/>
                <a:ea typeface="Verdana" panose="020B0604030504040204" pitchFamily="34" charset="0"/>
              </a:rPr>
              <a:t>50 à </a:t>
            </a:r>
            <a:r>
              <a:rPr lang="fr-FR" sz="2000" b="1" i="0" dirty="0" err="1">
                <a:solidFill>
                  <a:srgbClr val="222222"/>
                </a:solidFill>
                <a:effectLst/>
                <a:latin typeface="Verdana" panose="020B0604030504040204" pitchFamily="34" charset="0"/>
                <a:ea typeface="Verdana" panose="020B0604030504040204" pitchFamily="34" charset="0"/>
              </a:rPr>
              <a:t>Moursalat</a:t>
            </a:r>
            <a:r>
              <a:rPr lang="fr-FR" sz="2000" b="1" i="0" dirty="0">
                <a:solidFill>
                  <a:srgbClr val="222222"/>
                </a:solidFill>
                <a:effectLst/>
                <a:latin typeface="Verdana" panose="020B0604030504040204" pitchFamily="34" charset="0"/>
                <a:ea typeface="Verdana" panose="020B0604030504040204" pitchFamily="34" charset="0"/>
              </a:rPr>
              <a:t> </a:t>
            </a:r>
            <a:r>
              <a:rPr lang="fr-FR" sz="2000" b="0" i="0" dirty="0">
                <a:solidFill>
                  <a:srgbClr val="222222"/>
                </a:solidFill>
                <a:effectLst/>
                <a:latin typeface="Verdana" panose="020B0604030504040204" pitchFamily="34" charset="0"/>
                <a:ea typeface="Verdana" panose="020B0604030504040204" pitchFamily="34" charset="0"/>
              </a:rPr>
              <a:t>77) </a:t>
            </a:r>
            <a:endParaRPr lang="fr-FR" sz="2000" dirty="0">
              <a:solidFill>
                <a:srgbClr val="222222"/>
              </a:solidFill>
              <a:latin typeface="Verdana" panose="020B0604030504040204" pitchFamily="34" charset="0"/>
              <a:ea typeface="Verdana" panose="020B0604030504040204" pitchFamily="34" charset="0"/>
            </a:endParaRPr>
          </a:p>
          <a:p>
            <a:pPr algn="l">
              <a:buFont typeface="Wingdings" panose="05000000000000000000" pitchFamily="2" charset="2"/>
              <a:buChar char="§"/>
            </a:pPr>
            <a:endParaRPr lang="fr-FR" sz="2000" b="1" i="0" u="sng" dirty="0">
              <a:solidFill>
                <a:srgbClr val="222222"/>
              </a:solidFill>
              <a:effectLst/>
              <a:latin typeface="Verdana" panose="020B0604030504040204" pitchFamily="34" charset="0"/>
              <a:ea typeface="Verdana" panose="020B0604030504040204" pitchFamily="34" charset="0"/>
            </a:endParaRPr>
          </a:p>
          <a:p>
            <a:pPr algn="l">
              <a:buFont typeface="Wingdings" panose="05000000000000000000" pitchFamily="2" charset="2"/>
              <a:buChar char="§"/>
            </a:pPr>
            <a:r>
              <a:rPr lang="fr-FR" sz="2000" b="1" i="0" u="sng" dirty="0">
                <a:solidFill>
                  <a:srgbClr val="222222"/>
                </a:solidFill>
                <a:effectLst/>
                <a:latin typeface="Verdana" panose="020B0604030504040204" pitchFamily="34" charset="0"/>
                <a:ea typeface="Verdana" panose="020B0604030504040204" pitchFamily="34" charset="0"/>
              </a:rPr>
              <a:t>Pour </a:t>
            </a:r>
            <a:r>
              <a:rPr lang="fr-FR" sz="2000" b="1" i="0" u="sng" dirty="0" err="1">
                <a:solidFill>
                  <a:srgbClr val="222222"/>
                </a:solidFill>
                <a:effectLst/>
                <a:latin typeface="Verdana" panose="020B0604030504040204" pitchFamily="34" charset="0"/>
                <a:ea typeface="Verdana" panose="020B0604030504040204" pitchFamily="34" charset="0"/>
              </a:rPr>
              <a:t>dhohr</a:t>
            </a:r>
            <a:r>
              <a:rPr lang="fr-FR" sz="2000" b="1" i="0" u="sng" dirty="0">
                <a:solidFill>
                  <a:srgbClr val="222222"/>
                </a:solidFill>
                <a:effectLst/>
                <a:latin typeface="Verdana" panose="020B0604030504040204" pitchFamily="34" charset="0"/>
                <a:ea typeface="Verdana" panose="020B0604030504040204" pitchFamily="34" charset="0"/>
              </a:rPr>
              <a:t>, </a:t>
            </a:r>
            <a:r>
              <a:rPr lang="fr-FR" sz="2000" b="1" i="0" u="sng" dirty="0" err="1">
                <a:solidFill>
                  <a:srgbClr val="222222"/>
                </a:solidFill>
                <a:effectLst/>
                <a:latin typeface="Verdana" panose="020B0604030504040204" pitchFamily="34" charset="0"/>
                <a:ea typeface="Verdana" panose="020B0604030504040204" pitchFamily="34" charset="0"/>
              </a:rPr>
              <a:t>asr</a:t>
            </a:r>
            <a:r>
              <a:rPr lang="fr-FR" sz="2000" b="1" i="0" u="sng" dirty="0">
                <a:solidFill>
                  <a:srgbClr val="222222"/>
                </a:solidFill>
                <a:effectLst/>
                <a:latin typeface="Verdana" panose="020B0604030504040204" pitchFamily="34" charset="0"/>
                <a:ea typeface="Verdana" panose="020B0604030504040204" pitchFamily="34" charset="0"/>
              </a:rPr>
              <a:t> et </a:t>
            </a:r>
            <a:r>
              <a:rPr lang="fr-FR" sz="2000" b="1" i="0" u="sng" dirty="0" err="1">
                <a:solidFill>
                  <a:srgbClr val="222222"/>
                </a:solidFill>
                <a:effectLst/>
                <a:latin typeface="Verdana" panose="020B0604030504040204" pitchFamily="34" charset="0"/>
                <a:ea typeface="Verdana" panose="020B0604030504040204" pitchFamily="34" charset="0"/>
              </a:rPr>
              <a:t>icha</a:t>
            </a:r>
            <a:r>
              <a:rPr lang="fr-FR" sz="2000" b="0" i="0" dirty="0">
                <a:solidFill>
                  <a:srgbClr val="222222"/>
                </a:solidFill>
                <a:effectLst/>
                <a:latin typeface="Verdana" panose="020B0604030504040204" pitchFamily="34" charset="0"/>
                <a:ea typeface="Verdana" panose="020B0604030504040204" pitchFamily="34" charset="0"/>
              </a:rPr>
              <a:t> : </a:t>
            </a:r>
            <a:r>
              <a:rPr lang="fr-FR" sz="2000" b="0" i="0" dirty="0" err="1">
                <a:solidFill>
                  <a:srgbClr val="222222"/>
                </a:solidFill>
                <a:effectLst/>
                <a:latin typeface="Verdana" panose="020B0604030504040204" pitchFamily="34" charset="0"/>
                <a:ea typeface="Verdana" panose="020B0604030504040204" pitchFamily="34" charset="0"/>
              </a:rPr>
              <a:t>awsati</a:t>
            </a:r>
            <a:r>
              <a:rPr lang="fr-FR" sz="2000" b="0" i="0" dirty="0">
                <a:solidFill>
                  <a:srgbClr val="222222"/>
                </a:solidFill>
                <a:effectLst/>
                <a:latin typeface="Verdana" panose="020B0604030504040204" pitchFamily="34" charset="0"/>
                <a:ea typeface="Verdana" panose="020B0604030504040204" pitchFamily="34" charset="0"/>
              </a:rPr>
              <a:t>-l-</a:t>
            </a:r>
            <a:r>
              <a:rPr lang="fr-FR" sz="2000" b="0" i="0" dirty="0" err="1">
                <a:solidFill>
                  <a:srgbClr val="222222"/>
                </a:solidFill>
                <a:effectLst/>
                <a:latin typeface="Verdana" panose="020B0604030504040204" pitchFamily="34" charset="0"/>
                <a:ea typeface="Verdana" panose="020B0604030504040204" pitchFamily="34" charset="0"/>
              </a:rPr>
              <a:t>Mufassal</a:t>
            </a:r>
            <a:r>
              <a:rPr lang="fr-FR" sz="2000" b="0" i="0" dirty="0">
                <a:solidFill>
                  <a:srgbClr val="222222"/>
                </a:solidFill>
                <a:effectLst/>
                <a:latin typeface="Verdana" panose="020B0604030504040204" pitchFamily="34" charset="0"/>
                <a:ea typeface="Verdana" panose="020B0604030504040204" pitchFamily="34" charset="0"/>
              </a:rPr>
              <a:t> (de </a:t>
            </a:r>
            <a:r>
              <a:rPr lang="fr-FR" sz="2000" b="1" i="0" dirty="0">
                <a:solidFill>
                  <a:srgbClr val="222222"/>
                </a:solidFill>
                <a:effectLst/>
                <a:latin typeface="Verdana" panose="020B0604030504040204" pitchFamily="34" charset="0"/>
                <a:ea typeface="Verdana" panose="020B0604030504040204" pitchFamily="34" charset="0"/>
              </a:rPr>
              <a:t>Ama </a:t>
            </a:r>
            <a:r>
              <a:rPr lang="fr-FR" sz="2000" b="1" i="0" dirty="0" err="1">
                <a:solidFill>
                  <a:srgbClr val="222222"/>
                </a:solidFill>
                <a:effectLst/>
                <a:latin typeface="Verdana" panose="020B0604030504040204" pitchFamily="34" charset="0"/>
                <a:ea typeface="Verdana" panose="020B0604030504040204" pitchFamily="34" charset="0"/>
              </a:rPr>
              <a:t>Yata</a:t>
            </a:r>
            <a:r>
              <a:rPr lang="fr-FR" sz="2000" b="1" i="0" dirty="0">
                <a:solidFill>
                  <a:srgbClr val="222222"/>
                </a:solidFill>
                <a:effectLst/>
                <a:latin typeface="Verdana" panose="020B0604030504040204" pitchFamily="34" charset="0"/>
                <a:ea typeface="Verdana" panose="020B0604030504040204" pitchFamily="34" charset="0"/>
              </a:rPr>
              <a:t> </a:t>
            </a:r>
            <a:r>
              <a:rPr lang="fr-FR" sz="2000" b="0" i="0" dirty="0">
                <a:solidFill>
                  <a:srgbClr val="222222"/>
                </a:solidFill>
                <a:effectLst/>
                <a:latin typeface="Verdana" panose="020B0604030504040204" pitchFamily="34" charset="0"/>
                <a:ea typeface="Verdana" panose="020B0604030504040204" pitchFamily="34" charset="0"/>
              </a:rPr>
              <a:t>78 à </a:t>
            </a:r>
            <a:r>
              <a:rPr lang="fr-FR" sz="2000" b="0" i="0" dirty="0" err="1">
                <a:solidFill>
                  <a:srgbClr val="222222"/>
                </a:solidFill>
                <a:effectLst/>
                <a:latin typeface="Verdana" panose="020B0604030504040204" pitchFamily="34" charset="0"/>
                <a:ea typeface="Verdana" panose="020B0604030504040204" pitchFamily="34" charset="0"/>
              </a:rPr>
              <a:t>wa</a:t>
            </a:r>
            <a:r>
              <a:rPr lang="fr-FR" sz="2000" b="0" i="0" dirty="0">
                <a:solidFill>
                  <a:srgbClr val="222222"/>
                </a:solidFill>
                <a:effectLst/>
                <a:latin typeface="Verdana" panose="020B0604030504040204" pitchFamily="34" charset="0"/>
                <a:ea typeface="Verdana" panose="020B0604030504040204" pitchFamily="34" charset="0"/>
              </a:rPr>
              <a:t> </a:t>
            </a:r>
            <a:r>
              <a:rPr lang="fr-FR" sz="2000" b="0" i="0" dirty="0" err="1">
                <a:solidFill>
                  <a:srgbClr val="222222"/>
                </a:solidFill>
                <a:effectLst/>
                <a:latin typeface="Verdana" panose="020B0604030504040204" pitchFamily="34" charset="0"/>
                <a:ea typeface="Verdana" panose="020B0604030504040204" pitchFamily="34" charset="0"/>
              </a:rPr>
              <a:t>layli</a:t>
            </a:r>
            <a:r>
              <a:rPr lang="fr-FR" sz="2000" b="0" i="0" dirty="0">
                <a:solidFill>
                  <a:srgbClr val="222222"/>
                </a:solidFill>
                <a:effectLst/>
                <a:latin typeface="Verdana" panose="020B0604030504040204" pitchFamily="34" charset="0"/>
                <a:ea typeface="Verdana" panose="020B0604030504040204" pitchFamily="34" charset="0"/>
              </a:rPr>
              <a:t> 92) </a:t>
            </a:r>
          </a:p>
          <a:p>
            <a:pPr algn="l">
              <a:buFont typeface="Wingdings" panose="05000000000000000000" pitchFamily="2" charset="2"/>
              <a:buChar char="§"/>
            </a:pPr>
            <a:endParaRPr lang="fr-FR" sz="2000" u="sng" dirty="0">
              <a:solidFill>
                <a:srgbClr val="222222"/>
              </a:solidFill>
              <a:latin typeface="Verdana" panose="020B0604030504040204" pitchFamily="34" charset="0"/>
              <a:ea typeface="Verdana" panose="020B0604030504040204" pitchFamily="34" charset="0"/>
            </a:endParaRPr>
          </a:p>
          <a:p>
            <a:pPr algn="l">
              <a:buFont typeface="Wingdings" panose="05000000000000000000" pitchFamily="2" charset="2"/>
              <a:buChar char="§"/>
            </a:pPr>
            <a:r>
              <a:rPr lang="fr-FR" sz="2000" b="1" i="0" u="sng" dirty="0">
                <a:solidFill>
                  <a:srgbClr val="222222"/>
                </a:solidFill>
                <a:effectLst/>
                <a:latin typeface="Verdana" panose="020B0604030504040204" pitchFamily="34" charset="0"/>
                <a:ea typeface="Verdana" panose="020B0604030504040204" pitchFamily="34" charset="0"/>
              </a:rPr>
              <a:t>Pour Maghrib</a:t>
            </a:r>
            <a:r>
              <a:rPr lang="fr-FR" sz="2000" b="0" i="0" dirty="0">
                <a:solidFill>
                  <a:srgbClr val="222222"/>
                </a:solidFill>
                <a:effectLst/>
                <a:latin typeface="Verdana" panose="020B0604030504040204" pitchFamily="34" charset="0"/>
                <a:ea typeface="Verdana" panose="020B0604030504040204" pitchFamily="34" charset="0"/>
              </a:rPr>
              <a:t> : </a:t>
            </a:r>
            <a:r>
              <a:rPr lang="fr-FR" sz="2000" b="0" i="0" dirty="0" err="1">
                <a:solidFill>
                  <a:srgbClr val="222222"/>
                </a:solidFill>
                <a:effectLst/>
                <a:latin typeface="Verdana" panose="020B0604030504040204" pitchFamily="34" charset="0"/>
                <a:ea typeface="Verdana" panose="020B0604030504040204" pitchFamily="34" charset="0"/>
              </a:rPr>
              <a:t>Qisar</a:t>
            </a:r>
            <a:r>
              <a:rPr lang="fr-FR" sz="2000" b="0" i="0" dirty="0">
                <a:solidFill>
                  <a:srgbClr val="222222"/>
                </a:solidFill>
                <a:effectLst/>
                <a:latin typeface="Verdana" panose="020B0604030504040204" pitchFamily="34" charset="0"/>
                <a:ea typeface="Verdana" panose="020B0604030504040204" pitchFamily="34" charset="0"/>
              </a:rPr>
              <a:t> Al-</a:t>
            </a:r>
            <a:r>
              <a:rPr lang="fr-FR" sz="2000" b="0" i="0" dirty="0" err="1">
                <a:solidFill>
                  <a:srgbClr val="222222"/>
                </a:solidFill>
                <a:effectLst/>
                <a:latin typeface="Verdana" panose="020B0604030504040204" pitchFamily="34" charset="0"/>
                <a:ea typeface="Verdana" panose="020B0604030504040204" pitchFamily="34" charset="0"/>
              </a:rPr>
              <a:t>Mufassal</a:t>
            </a:r>
            <a:r>
              <a:rPr lang="fr-FR" sz="2000" b="0" i="0" dirty="0">
                <a:solidFill>
                  <a:srgbClr val="222222"/>
                </a:solidFill>
                <a:effectLst/>
                <a:latin typeface="Verdana" panose="020B0604030504040204" pitchFamily="34" charset="0"/>
                <a:ea typeface="Verdana" panose="020B0604030504040204" pitchFamily="34" charset="0"/>
              </a:rPr>
              <a:t> (</a:t>
            </a:r>
            <a:r>
              <a:rPr lang="fr-FR" sz="2000" b="1" i="0" dirty="0">
                <a:solidFill>
                  <a:srgbClr val="222222"/>
                </a:solidFill>
                <a:effectLst/>
                <a:latin typeface="Verdana" panose="020B0604030504040204" pitchFamily="34" charset="0"/>
                <a:ea typeface="Verdana" panose="020B0604030504040204" pitchFamily="34" charset="0"/>
              </a:rPr>
              <a:t>Wad </a:t>
            </a:r>
            <a:r>
              <a:rPr lang="fr-FR" sz="2000" b="1" i="0" dirty="0" err="1">
                <a:solidFill>
                  <a:srgbClr val="222222"/>
                </a:solidFill>
                <a:effectLst/>
                <a:latin typeface="Verdana" panose="020B0604030504040204" pitchFamily="34" charset="0"/>
                <a:ea typeface="Verdana" panose="020B0604030504040204" pitchFamily="34" charset="0"/>
              </a:rPr>
              <a:t>douha</a:t>
            </a:r>
            <a:r>
              <a:rPr lang="fr-FR" sz="2000" b="1" i="0" dirty="0">
                <a:solidFill>
                  <a:srgbClr val="222222"/>
                </a:solidFill>
                <a:effectLst/>
                <a:latin typeface="Verdana" panose="020B0604030504040204" pitchFamily="34" charset="0"/>
                <a:ea typeface="Verdana" panose="020B0604030504040204" pitchFamily="34" charset="0"/>
              </a:rPr>
              <a:t> </a:t>
            </a:r>
            <a:r>
              <a:rPr lang="fr-FR" sz="2000" b="0" i="0" dirty="0">
                <a:solidFill>
                  <a:srgbClr val="222222"/>
                </a:solidFill>
                <a:effectLst/>
                <a:latin typeface="Verdana" panose="020B0604030504040204" pitchFamily="34" charset="0"/>
                <a:ea typeface="Verdana" panose="020B0604030504040204" pitchFamily="34" charset="0"/>
              </a:rPr>
              <a:t>93 à </a:t>
            </a:r>
            <a:r>
              <a:rPr lang="fr-FR" sz="2000" b="1" i="0" dirty="0" err="1">
                <a:solidFill>
                  <a:srgbClr val="222222"/>
                </a:solidFill>
                <a:effectLst/>
                <a:latin typeface="Verdana" panose="020B0604030504040204" pitchFamily="34" charset="0"/>
                <a:ea typeface="Verdana" panose="020B0604030504040204" pitchFamily="34" charset="0"/>
              </a:rPr>
              <a:t>Qul</a:t>
            </a:r>
            <a:r>
              <a:rPr lang="fr-FR" sz="2000" b="1" i="0" dirty="0">
                <a:solidFill>
                  <a:srgbClr val="222222"/>
                </a:solidFill>
                <a:effectLst/>
                <a:latin typeface="Verdana" panose="020B0604030504040204" pitchFamily="34" charset="0"/>
                <a:ea typeface="Verdana" panose="020B0604030504040204" pitchFamily="34" charset="0"/>
              </a:rPr>
              <a:t> </a:t>
            </a:r>
            <a:r>
              <a:rPr lang="fr-FR" sz="2000" b="1" i="0" dirty="0" err="1">
                <a:solidFill>
                  <a:srgbClr val="222222"/>
                </a:solidFill>
                <a:effectLst/>
                <a:latin typeface="Verdana" panose="020B0604030504040204" pitchFamily="34" charset="0"/>
                <a:ea typeface="Verdana" panose="020B0604030504040204" pitchFamily="34" charset="0"/>
              </a:rPr>
              <a:t>a’onzou</a:t>
            </a:r>
            <a:r>
              <a:rPr lang="fr-FR" sz="2000" b="1" i="0" dirty="0">
                <a:solidFill>
                  <a:srgbClr val="222222"/>
                </a:solidFill>
                <a:effectLst/>
                <a:latin typeface="Verdana" panose="020B0604030504040204" pitchFamily="34" charset="0"/>
                <a:ea typeface="Verdana" panose="020B0604030504040204" pitchFamily="34" charset="0"/>
              </a:rPr>
              <a:t> bi </a:t>
            </a:r>
            <a:r>
              <a:rPr lang="fr-FR" sz="2000" b="1" i="0" dirty="0" err="1">
                <a:solidFill>
                  <a:srgbClr val="222222"/>
                </a:solidFill>
                <a:effectLst/>
                <a:latin typeface="Verdana" panose="020B0604030504040204" pitchFamily="34" charset="0"/>
                <a:ea typeface="Verdana" panose="020B0604030504040204" pitchFamily="34" charset="0"/>
              </a:rPr>
              <a:t>rabbil</a:t>
            </a:r>
            <a:r>
              <a:rPr lang="fr-FR" sz="2000" b="1" i="0" dirty="0">
                <a:solidFill>
                  <a:srgbClr val="222222"/>
                </a:solidFill>
                <a:effectLst/>
                <a:latin typeface="Verdana" panose="020B0604030504040204" pitchFamily="34" charset="0"/>
                <a:ea typeface="Verdana" panose="020B0604030504040204" pitchFamily="34" charset="0"/>
              </a:rPr>
              <a:t> </a:t>
            </a:r>
            <a:r>
              <a:rPr lang="fr-FR" sz="2000" b="1" i="0" dirty="0" err="1">
                <a:solidFill>
                  <a:srgbClr val="222222"/>
                </a:solidFill>
                <a:effectLst/>
                <a:latin typeface="Verdana" panose="020B0604030504040204" pitchFamily="34" charset="0"/>
                <a:ea typeface="Verdana" panose="020B0604030504040204" pitchFamily="34" charset="0"/>
              </a:rPr>
              <a:t>Naç</a:t>
            </a:r>
            <a:r>
              <a:rPr lang="fr-FR" sz="2000" b="0" i="0" dirty="0">
                <a:solidFill>
                  <a:srgbClr val="222222"/>
                </a:solidFill>
                <a:effectLst/>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9790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F5A939-0483-1925-9AF4-0FEB1267C4E8}"/>
              </a:ext>
            </a:extLst>
          </p:cNvPr>
          <p:cNvSpPr>
            <a:spLocks noGrp="1"/>
          </p:cNvSpPr>
          <p:nvPr>
            <p:ph sz="half" idx="1"/>
          </p:nvPr>
        </p:nvSpPr>
        <p:spPr>
          <a:xfrm>
            <a:off x="838200" y="468771"/>
            <a:ext cx="5181600" cy="5519073"/>
          </a:xfrm>
        </p:spPr>
        <p:txBody>
          <a:bodyPr>
            <a:normAutofit/>
          </a:bodyPr>
          <a:lstStyle/>
          <a:p>
            <a:pPr marL="0" indent="0">
              <a:buNone/>
            </a:pPr>
            <a:r>
              <a:rPr lang="fr-FR" sz="2000" b="1" dirty="0">
                <a:latin typeface="Verdana" panose="020B0604030504040204" pitchFamily="34" charset="0"/>
                <a:ea typeface="Verdana" panose="020B0604030504040204" pitchFamily="34" charset="0"/>
              </a:rPr>
              <a:t>L’inclinaison</a:t>
            </a:r>
            <a:r>
              <a:rPr lang="fr-FR" sz="2000" dirty="0">
                <a:latin typeface="Verdana" panose="020B0604030504040204" pitchFamily="34" charset="0"/>
                <a:ea typeface="Verdana" panose="020B0604030504040204" pitchFamily="34" charset="0"/>
              </a:rPr>
              <a:t> s’en suivra ! Le quatrième (4</a:t>
            </a:r>
            <a:r>
              <a:rPr lang="fr-FR" sz="2000" baseline="30000" dirty="0">
                <a:latin typeface="Verdana" panose="020B0604030504040204" pitchFamily="34" charset="0"/>
                <a:ea typeface="Verdana" panose="020B0604030504040204" pitchFamily="34" charset="0"/>
              </a:rPr>
              <a:t>e</a:t>
            </a:r>
            <a:r>
              <a:rPr lang="fr-FR" sz="2000" dirty="0">
                <a:latin typeface="Verdana" panose="020B0604030504040204" pitchFamily="34" charset="0"/>
                <a:ea typeface="Verdana" panose="020B0604030504040204" pitchFamily="34" charset="0"/>
              </a:rPr>
              <a:t>) pilier de la prière. Il lèvera les mains en disant </a:t>
            </a:r>
            <a:r>
              <a:rPr lang="fr-FR" sz="2000" i="1" dirty="0">
                <a:latin typeface="Verdana" panose="020B0604030504040204" pitchFamily="34" charset="0"/>
                <a:ea typeface="Verdana" panose="020B0604030504040204" pitchFamily="34" charset="0"/>
              </a:rPr>
              <a:t>“</a:t>
            </a:r>
            <a:r>
              <a:rPr lang="fr-FR" sz="2000" i="1" dirty="0" err="1">
                <a:latin typeface="Verdana" panose="020B0604030504040204" pitchFamily="34" charset="0"/>
                <a:ea typeface="Verdana" panose="020B0604030504040204" pitchFamily="34" charset="0"/>
              </a:rPr>
              <a:t>Allahu</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akbar</a:t>
            </a:r>
            <a:r>
              <a:rPr lang="fr-FR" sz="2000" i="1"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pour aller s’incliner. </a:t>
            </a:r>
          </a:p>
          <a:p>
            <a:pPr marL="0" indent="0">
              <a:buNone/>
            </a:pPr>
            <a:r>
              <a:rPr lang="fr-FR" sz="2000" dirty="0">
                <a:latin typeface="Verdana" panose="020B0604030504040204" pitchFamily="34" charset="0"/>
                <a:ea typeface="Verdana" panose="020B0604030504040204" pitchFamily="34" charset="0"/>
              </a:rPr>
              <a:t>Le minimum pour qu’elle soit valable sera de toucher les genoux. C’est </a:t>
            </a:r>
            <a:r>
              <a:rPr lang="fr-FR" sz="2000" b="1" dirty="0">
                <a:latin typeface="Verdana" panose="020B0604030504040204" pitchFamily="34" charset="0"/>
                <a:ea typeface="Verdana" panose="020B0604030504040204" pitchFamily="34" charset="0"/>
              </a:rPr>
              <a:t>recommandé</a:t>
            </a:r>
            <a:r>
              <a:rPr lang="fr-FR" sz="2000" dirty="0">
                <a:latin typeface="Verdana" panose="020B0604030504040204" pitchFamily="34" charset="0"/>
                <a:ea typeface="Verdana" panose="020B0604030504040204" pitchFamily="34" charset="0"/>
              </a:rPr>
              <a:t> qu’il place les paumes sur les genoux en gardant ses doigts écartés/séparés. C’est également </a:t>
            </a:r>
            <a:r>
              <a:rPr lang="fr-FR" sz="2000" b="1" dirty="0">
                <a:latin typeface="Verdana" panose="020B0604030504040204" pitchFamily="34" charset="0"/>
                <a:ea typeface="Verdana" panose="020B0604030504040204" pitchFamily="34" charset="0"/>
              </a:rPr>
              <a:t>sounna</a:t>
            </a:r>
            <a:r>
              <a:rPr lang="fr-FR" sz="2000" dirty="0">
                <a:latin typeface="Verdana" panose="020B0604030504040204" pitchFamily="34" charset="0"/>
                <a:ea typeface="Verdana" panose="020B0604030504040204" pitchFamily="34" charset="0"/>
              </a:rPr>
              <a:t> que le dos soit aligné avec la tête de telle sorte que si on pose quelque chose sur le dos, elle ne tombe pas. </a:t>
            </a:r>
          </a:p>
          <a:p>
            <a:pPr marL="0" indent="0">
              <a:buNone/>
            </a:pPr>
            <a:r>
              <a:rPr lang="fr-FR" sz="2000" dirty="0">
                <a:latin typeface="Verdana" panose="020B0604030504040204" pitchFamily="34" charset="0"/>
                <a:ea typeface="Verdana" panose="020B0604030504040204" pitchFamily="34" charset="0"/>
              </a:rPr>
              <a:t>Le </a:t>
            </a:r>
            <a:r>
              <a:rPr lang="fr-FR" sz="2000" dirty="0" err="1">
                <a:latin typeface="Verdana" panose="020B0604030504040204" pitchFamily="34" charset="0"/>
                <a:ea typeface="Verdana" panose="020B0604030504040204" pitchFamily="34" charset="0"/>
              </a:rPr>
              <a:t>zikr</a:t>
            </a:r>
            <a:r>
              <a:rPr lang="fr-FR" sz="2000" dirty="0">
                <a:latin typeface="Verdana" panose="020B0604030504040204" pitchFamily="34" charset="0"/>
                <a:ea typeface="Verdana" panose="020B0604030504040204" pitchFamily="34" charset="0"/>
              </a:rPr>
              <a:t> à faire dans l’inclinaison est </a:t>
            </a:r>
            <a:r>
              <a:rPr lang="fr-FR" sz="2000" i="1" dirty="0">
                <a:latin typeface="Verdana" panose="020B0604030504040204" pitchFamily="34" charset="0"/>
                <a:ea typeface="Verdana" panose="020B0604030504040204" pitchFamily="34" charset="0"/>
              </a:rPr>
              <a:t>“</a:t>
            </a:r>
            <a:r>
              <a:rPr lang="fr-FR" sz="2000" i="1" dirty="0" err="1">
                <a:latin typeface="Verdana" panose="020B0604030504040204" pitchFamily="34" charset="0"/>
                <a:ea typeface="Verdana" panose="020B0604030504040204" pitchFamily="34" charset="0"/>
              </a:rPr>
              <a:t>soubhana</a:t>
            </a:r>
            <a:r>
              <a:rPr lang="fr-FR" sz="2000" i="1" dirty="0">
                <a:latin typeface="Verdana" panose="020B0604030504040204" pitchFamily="34" charset="0"/>
                <a:ea typeface="Verdana" panose="020B0604030504040204" pitchFamily="34" charset="0"/>
              </a:rPr>
              <a:t> Rabbi al-</a:t>
            </a:r>
            <a:r>
              <a:rPr lang="fr-FR" sz="2000" i="1" dirty="0" err="1">
                <a:latin typeface="Verdana" panose="020B0604030504040204" pitchFamily="34" charset="0"/>
                <a:ea typeface="Verdana" panose="020B0604030504040204" pitchFamily="34" charset="0"/>
              </a:rPr>
              <a:t>Azim</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wa</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biham</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dihi</a:t>
            </a:r>
            <a:r>
              <a:rPr lang="fr-FR" sz="2000" i="1"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 Minimum 1 fois. La </a:t>
            </a:r>
            <a:r>
              <a:rPr lang="fr-FR" sz="2000" b="1" dirty="0">
                <a:latin typeface="Verdana" panose="020B0604030504040204" pitchFamily="34" charset="0"/>
                <a:ea typeface="Verdana" panose="020B0604030504040204" pitchFamily="34" charset="0"/>
              </a:rPr>
              <a:t>sounna</a:t>
            </a:r>
            <a:r>
              <a:rPr lang="fr-FR" sz="2000" dirty="0">
                <a:latin typeface="Verdana" panose="020B0604030504040204" pitchFamily="34" charset="0"/>
                <a:ea typeface="Verdana" panose="020B0604030504040204" pitchFamily="34" charset="0"/>
              </a:rPr>
              <a:t>, c’est 3 fois. Le maximum de fois que l’imam pourra le dire est de 10 fois. </a:t>
            </a:r>
          </a:p>
        </p:txBody>
      </p:sp>
      <p:pic>
        <p:nvPicPr>
          <p:cNvPr id="6" name="Espace réservé du contenu 5">
            <a:extLst>
              <a:ext uri="{FF2B5EF4-FFF2-40B4-BE49-F238E27FC236}">
                <a16:creationId xmlns:a16="http://schemas.microsoft.com/office/drawing/2014/main" id="{4842636E-6396-E2A6-C4D8-37D47DD0AD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630389"/>
            <a:ext cx="5181600" cy="4027184"/>
          </a:xfrm>
        </p:spPr>
      </p:pic>
    </p:spTree>
    <p:extLst>
      <p:ext uri="{BB962C8B-B14F-4D97-AF65-F5344CB8AC3E}">
        <p14:creationId xmlns:p14="http://schemas.microsoft.com/office/powerpoint/2010/main" val="250505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2CEFB-3B50-3C63-7881-3D798BCE8124}"/>
              </a:ext>
            </a:extLst>
          </p:cNvPr>
          <p:cNvSpPr>
            <a:spLocks noGrp="1"/>
          </p:cNvSpPr>
          <p:nvPr>
            <p:ph type="title"/>
          </p:nvPr>
        </p:nvSpPr>
        <p:spPr/>
        <p:txBody>
          <a:bodyPr>
            <a:noAutofit/>
          </a:bodyPr>
          <a:lstStyle/>
          <a:p>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Se redresser de l’inclinaison est le cinquième (5</a:t>
            </a:r>
            <a:r>
              <a:rPr lang="fr-FR" sz="2000" b="1" i="0" baseline="30000" dirty="0">
                <a:solidFill>
                  <a:srgbClr val="222222"/>
                </a:solidFill>
                <a:effectLst/>
                <a:highlight>
                  <a:srgbClr val="FFFFFF"/>
                </a:highlight>
                <a:latin typeface="Verdana" panose="020B0604030504040204" pitchFamily="34" charset="0"/>
                <a:ea typeface="Verdana" panose="020B0604030504040204" pitchFamily="34" charset="0"/>
              </a:rPr>
              <a:t>e</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 pilier de la prière. </a:t>
            </a:r>
            <a:br>
              <a:rPr lang="fr-FR" sz="2000" b="1" i="0" dirty="0">
                <a:solidFill>
                  <a:srgbClr val="222222"/>
                </a:solidFill>
                <a:effectLst/>
                <a:highlight>
                  <a:srgbClr val="FFFFFF"/>
                </a:highlight>
                <a:latin typeface="Verdana" panose="020B0604030504040204" pitchFamily="34" charset="0"/>
                <a:ea typeface="Verdana" panose="020B0604030504040204" pitchFamily="34" charset="0"/>
              </a:rPr>
            </a:br>
            <a:endParaRPr lang="fr-FR" sz="2000" b="1" dirty="0"/>
          </a:p>
        </p:txBody>
      </p:sp>
      <p:sp>
        <p:nvSpPr>
          <p:cNvPr id="3" name="Espace réservé du contenu 2">
            <a:extLst>
              <a:ext uri="{FF2B5EF4-FFF2-40B4-BE49-F238E27FC236}">
                <a16:creationId xmlns:a16="http://schemas.microsoft.com/office/drawing/2014/main" id="{E261B8E4-BEAD-368E-661B-1EAEF21D8027}"/>
              </a:ext>
            </a:extLst>
          </p:cNvPr>
          <p:cNvSpPr>
            <a:spLocks noGrp="1"/>
          </p:cNvSpPr>
          <p:nvPr>
            <p:ph idx="1"/>
          </p:nvPr>
        </p:nvSpPr>
        <p:spPr/>
        <p:txBody>
          <a:bodyPr>
            <a:normAutofit/>
          </a:bodyPr>
          <a:lstStyle/>
          <a:p>
            <a:pPr marL="0" indent="0" algn="l">
              <a:buNone/>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En se relevant, l’imam comme le prieur isolé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mounfarid</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dira </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“Sami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Allahu</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liman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hamid</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Celui qui prie derrière l’imam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ma’moun</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ne dira pas cela. Ce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zikr</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est à dire, accompagné de l’élévation des mains. La </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sounna</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c’est de ne pas le dire avant de se relever, ni après être complètement redressé, mais entre ces 2 postures.</a:t>
            </a:r>
          </a:p>
          <a:p>
            <a:pPr marL="0" indent="0" algn="l">
              <a:buNone/>
            </a:pPr>
            <a:endParaRPr lang="fr-FR" sz="2000" b="0" i="0" dirty="0">
              <a:solidFill>
                <a:srgbClr val="222222"/>
              </a:solidFill>
              <a:effectLst/>
              <a:highlight>
                <a:srgbClr val="FFFFFF"/>
              </a:highlight>
              <a:latin typeface="Verdana" panose="020B0604030504040204" pitchFamily="34" charset="0"/>
              <a:ea typeface="Verdana" panose="020B0604030504040204" pitchFamily="34" charset="0"/>
            </a:endParaRPr>
          </a:p>
          <a:p>
            <a:pPr algn="l"/>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Ensuite </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Rabbana</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wa</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lakal</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hamd</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sera dit par l’imam, le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mounfarid</a:t>
            </a:r>
            <a:r>
              <a:rPr lang="fr-FR" sz="2000" dirty="0">
                <a:solidFill>
                  <a:srgbClr val="222222"/>
                </a:solidFill>
                <a:highlight>
                  <a:srgbClr val="FFFFFF"/>
                </a:highlight>
                <a:latin typeface="Verdana" panose="020B0604030504040204" pitchFamily="34" charset="0"/>
                <a:ea typeface="Verdana" panose="020B0604030504040204" pitchFamily="34" charset="0"/>
              </a:rPr>
              <a:t> et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le suiveur, une fois bien droit. Dans cette position qui précède la prosternation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soujoud</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l’avis officiel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mu’tamad</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du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madhhab</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dit que le prieur a le choix de laisser les bras tomber ou de faire le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qabd</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(main droite saisissant l’os du poignet de la main gauche puis de les placer sous le nombril). Aucune posture n’est meilleure que l’autre. </a:t>
            </a:r>
          </a:p>
          <a:p>
            <a:pPr marL="0" indent="0">
              <a:buNone/>
            </a:pPr>
            <a:endParaRPr lang="fr-FR" dirty="0"/>
          </a:p>
        </p:txBody>
      </p:sp>
    </p:spTree>
    <p:extLst>
      <p:ext uri="{BB962C8B-B14F-4D97-AF65-F5344CB8AC3E}">
        <p14:creationId xmlns:p14="http://schemas.microsoft.com/office/powerpoint/2010/main" val="166334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17D848-D54C-D60B-7FCB-48AC09C5906B}"/>
              </a:ext>
            </a:extLst>
          </p:cNvPr>
          <p:cNvSpPr>
            <a:spLocks noGrp="1"/>
          </p:cNvSpPr>
          <p:nvPr>
            <p:ph sz="half" idx="1"/>
          </p:nvPr>
        </p:nvSpPr>
        <p:spPr>
          <a:xfrm>
            <a:off x="838200" y="221225"/>
            <a:ext cx="5960806" cy="6415549"/>
          </a:xfrm>
        </p:spPr>
        <p:txBody>
          <a:bodyPr>
            <a:noAutofit/>
          </a:bodyPr>
          <a:lstStyle/>
          <a:p>
            <a:pPr marL="0" indent="0" algn="l">
              <a:spcAft>
                <a:spcPts val="600"/>
              </a:spcAft>
              <a:buNone/>
            </a:pP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La prosternation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est le sixième (6</a:t>
            </a:r>
            <a:r>
              <a:rPr lang="fr-FR" sz="2000" b="0" i="0" baseline="30000" dirty="0">
                <a:solidFill>
                  <a:srgbClr val="222222"/>
                </a:solidFill>
                <a:effectLst/>
                <a:highlight>
                  <a:srgbClr val="FFFFFF"/>
                </a:highlight>
                <a:latin typeface="Verdana" panose="020B0604030504040204" pitchFamily="34" charset="0"/>
                <a:ea typeface="Verdana" panose="020B0604030504040204" pitchFamily="34" charset="0"/>
              </a:rPr>
              <a:t>e</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pilier de la prière. Le prieur dira </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allahu</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akbar</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en l’effectuant, cette fois sans lever les mains. Une fois au sol, il dira minimum x1 </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soubhan</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rabbi Al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a’la</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a:t>
            </a:r>
            <a:r>
              <a:rPr lang="fr-FR" sz="2000" i="1" dirty="0">
                <a:solidFill>
                  <a:srgbClr val="222222"/>
                </a:solidFill>
                <a:highlight>
                  <a:srgbClr val="FFFFFF"/>
                </a:highlight>
                <a:latin typeface="Verdana" panose="020B0604030504040204" pitchFamily="34" charset="0"/>
                <a:ea typeface="Verdana" panose="020B0604030504040204" pitchFamily="34" charset="0"/>
              </a:rPr>
              <a:t>’</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ou 3 fois </a:t>
            </a:r>
            <a:r>
              <a:rPr lang="fr-FR" sz="2000" b="0" u="sng" dirty="0">
                <a:solidFill>
                  <a:srgbClr val="222222"/>
                </a:solidFill>
                <a:effectLst/>
                <a:highlight>
                  <a:srgbClr val="FFFFFF"/>
                </a:highlight>
                <a:latin typeface="Verdana" panose="020B0604030504040204" pitchFamily="34" charset="0"/>
                <a:ea typeface="Verdana" panose="020B0604030504040204" pitchFamily="34" charset="0"/>
              </a:rPr>
              <a:t>selon la sounna</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p>
          <a:p>
            <a:pPr marL="0" indent="0" algn="l">
              <a:buNone/>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La prosternation est faite sur 7 membres : </a:t>
            </a:r>
          </a:p>
          <a:p>
            <a:pPr algn="l">
              <a:buFont typeface="+mj-lt"/>
              <a:buAutoNum type="arabicPeriod"/>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d’abord les 2 genoux, </a:t>
            </a:r>
          </a:p>
          <a:p>
            <a:pPr algn="l">
              <a:buFont typeface="+mj-lt"/>
              <a:buAutoNum type="arabicPeriod"/>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ensuite les 2 mains, </a:t>
            </a:r>
          </a:p>
          <a:p>
            <a:pPr algn="l">
              <a:spcAft>
                <a:spcPts val="600"/>
              </a:spcAft>
              <a:buFont typeface="+mj-lt"/>
              <a:buAutoNum type="arabicPeriod"/>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enfin le front et le nez. Il posera également le bout des orteils. </a:t>
            </a:r>
          </a:p>
          <a:p>
            <a:pPr algn="l"/>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C’est </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détestable</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si le front ne touche pas directement le sol sans raison. </a:t>
            </a:r>
          </a:p>
          <a:p>
            <a:pPr algn="l"/>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Les mains seront écartées sur le sol, </a:t>
            </a:r>
            <a:r>
              <a:rPr lang="fr-FR" sz="2000" dirty="0">
                <a:solidFill>
                  <a:srgbClr val="222222"/>
                </a:solidFill>
                <a:highlight>
                  <a:srgbClr val="FFFFFF"/>
                </a:highlight>
                <a:latin typeface="Verdana" panose="020B0604030504040204" pitchFamily="34" charset="0"/>
                <a:ea typeface="Verdana" panose="020B0604030504040204" pitchFamily="34" charset="0"/>
              </a:rPr>
              <a:t>au niveau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des épaules (pas au niveau de la tête), les doigts serrés les uns contre les autres</a:t>
            </a:r>
            <a:endParaRPr lang="fr-FR" sz="2000" dirty="0">
              <a:solidFill>
                <a:srgbClr val="222222"/>
              </a:solidFill>
              <a:highlight>
                <a:srgbClr val="FFFFFF"/>
              </a:highlight>
              <a:latin typeface="Verdana" panose="020B0604030504040204" pitchFamily="34" charset="0"/>
              <a:ea typeface="Verdana" panose="020B0604030504040204" pitchFamily="34" charset="0"/>
            </a:endParaRPr>
          </a:p>
          <a:p>
            <a:pPr algn="l"/>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Le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madhhab</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ne mentionne pas s’il faut coller ou écarter les pieds durant cette position. </a:t>
            </a:r>
          </a:p>
        </p:txBody>
      </p:sp>
      <p:pic>
        <p:nvPicPr>
          <p:cNvPr id="6" name="Espace réservé du contenu 5">
            <a:extLst>
              <a:ext uri="{FF2B5EF4-FFF2-40B4-BE49-F238E27FC236}">
                <a16:creationId xmlns:a16="http://schemas.microsoft.com/office/drawing/2014/main" id="{89B003E1-A7E4-3BB7-3C43-FD7CF72F8E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65175" y="689999"/>
            <a:ext cx="2549612" cy="4351338"/>
          </a:xfrm>
        </p:spPr>
      </p:pic>
    </p:spTree>
    <p:extLst>
      <p:ext uri="{BB962C8B-B14F-4D97-AF65-F5344CB8AC3E}">
        <p14:creationId xmlns:p14="http://schemas.microsoft.com/office/powerpoint/2010/main" val="355188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C4E4F-0589-91AF-69AA-768D10E519B0}"/>
              </a:ext>
            </a:extLst>
          </p:cNvPr>
          <p:cNvSpPr>
            <a:spLocks noGrp="1"/>
          </p:cNvSpPr>
          <p:nvPr>
            <p:ph type="title"/>
          </p:nvPr>
        </p:nvSpPr>
        <p:spPr/>
        <p:txBody>
          <a:bodyPr>
            <a:normAutofit/>
          </a:bodyPr>
          <a:lstStyle/>
          <a:p>
            <a:r>
              <a:rPr lang="fr-FR" sz="2000" b="1" dirty="0">
                <a:latin typeface="Verdana" panose="020B0604030504040204" pitchFamily="34" charset="0"/>
                <a:ea typeface="Verdana" panose="020B0604030504040204" pitchFamily="34" charset="0"/>
              </a:rPr>
              <a:t>Se redresser de la prosternation est le septième (7</a:t>
            </a:r>
            <a:r>
              <a:rPr lang="fr-FR" sz="2000" b="1" baseline="30000" dirty="0">
                <a:latin typeface="Verdana" panose="020B0604030504040204" pitchFamily="34" charset="0"/>
                <a:ea typeface="Verdana" panose="020B0604030504040204" pitchFamily="34" charset="0"/>
              </a:rPr>
              <a:t>e</a:t>
            </a:r>
            <a:r>
              <a:rPr lang="fr-FR" sz="2000" b="1" dirty="0">
                <a:latin typeface="Verdana" panose="020B0604030504040204" pitchFamily="34" charset="0"/>
                <a:ea typeface="Verdana" panose="020B0604030504040204" pitchFamily="34" charset="0"/>
              </a:rPr>
              <a:t>) pilier. </a:t>
            </a:r>
            <a:br>
              <a:rPr lang="fr-FR" sz="4400" dirty="0">
                <a:latin typeface="Verdana" panose="020B0604030504040204" pitchFamily="34" charset="0"/>
                <a:ea typeface="Verdana" panose="020B0604030504040204" pitchFamily="34" charset="0"/>
              </a:rPr>
            </a:br>
            <a:endParaRPr lang="fr-FR" dirty="0"/>
          </a:p>
        </p:txBody>
      </p:sp>
      <p:sp>
        <p:nvSpPr>
          <p:cNvPr id="3" name="Espace réservé du contenu 2">
            <a:extLst>
              <a:ext uri="{FF2B5EF4-FFF2-40B4-BE49-F238E27FC236}">
                <a16:creationId xmlns:a16="http://schemas.microsoft.com/office/drawing/2014/main" id="{4DAA2A90-1194-A7FB-7497-EC0BB5240F09}"/>
              </a:ext>
            </a:extLst>
          </p:cNvPr>
          <p:cNvSpPr>
            <a:spLocks noGrp="1"/>
          </p:cNvSpPr>
          <p:nvPr>
            <p:ph sz="half" idx="1"/>
          </p:nvPr>
        </p:nvSpPr>
        <p:spPr/>
        <p:txBody>
          <a:bodyPr>
            <a:normAutofit/>
          </a:bodyPr>
          <a:lstStyle/>
          <a:p>
            <a:pPr marL="0" indent="0">
              <a:buNone/>
            </a:pPr>
            <a:r>
              <a:rPr lang="fr-FR" sz="2000" dirty="0">
                <a:latin typeface="Verdana" panose="020B0604030504040204" pitchFamily="34" charset="0"/>
                <a:ea typeface="Verdana" panose="020B0604030504040204" pitchFamily="34" charset="0"/>
              </a:rPr>
              <a:t>C’est-à-dire, le redressement complet après la prosternation. </a:t>
            </a:r>
          </a:p>
          <a:p>
            <a:pPr marL="0" indent="0">
              <a:buNone/>
            </a:pPr>
            <a:endParaRPr lang="fr-FR" sz="2000" dirty="0">
              <a:latin typeface="Verdana" panose="020B0604030504040204" pitchFamily="34" charset="0"/>
              <a:ea typeface="Verdana" panose="020B0604030504040204" pitchFamily="34" charset="0"/>
            </a:endParaRPr>
          </a:p>
          <a:p>
            <a:r>
              <a:rPr lang="fr-FR" sz="2000" dirty="0">
                <a:latin typeface="Verdana" panose="020B0604030504040204" pitchFamily="34" charset="0"/>
                <a:ea typeface="Verdana" panose="020B0604030504040204" pitchFamily="34" charset="0"/>
              </a:rPr>
              <a:t>C’est </a:t>
            </a:r>
            <a:r>
              <a:rPr lang="fr-FR" sz="2000" b="1" dirty="0">
                <a:latin typeface="Verdana" panose="020B0604030504040204" pitchFamily="34" charset="0"/>
                <a:ea typeface="Verdana" panose="020B0604030504040204" pitchFamily="34" charset="0"/>
              </a:rPr>
              <a:t>obligatoire</a:t>
            </a:r>
            <a:r>
              <a:rPr lang="fr-FR" sz="2000" dirty="0">
                <a:latin typeface="Verdana" panose="020B0604030504040204" pitchFamily="34" charset="0"/>
                <a:ea typeface="Verdana" panose="020B0604030504040204" pitchFamily="34" charset="0"/>
              </a:rPr>
              <a:t> de dire </a:t>
            </a:r>
            <a:r>
              <a:rPr lang="fr-FR" sz="2000" i="1" dirty="0">
                <a:latin typeface="Verdana" panose="020B0604030504040204" pitchFamily="34" charset="0"/>
                <a:ea typeface="Verdana" panose="020B0604030504040204" pitchFamily="34" charset="0"/>
              </a:rPr>
              <a:t>‘Allahou </a:t>
            </a:r>
            <a:r>
              <a:rPr lang="fr-FR" sz="2000" i="1" dirty="0" err="1">
                <a:latin typeface="Verdana" panose="020B0604030504040204" pitchFamily="34" charset="0"/>
                <a:ea typeface="Verdana" panose="020B0604030504040204" pitchFamily="34" charset="0"/>
              </a:rPr>
              <a:t>akbar</a:t>
            </a:r>
            <a:r>
              <a:rPr lang="fr-FR" sz="2000" i="1"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en effectuant ce mouvement. </a:t>
            </a:r>
          </a:p>
          <a:p>
            <a:pPr marL="0" indent="0">
              <a:buNone/>
            </a:pPr>
            <a:endParaRPr lang="fr-FR" sz="2000" dirty="0">
              <a:latin typeface="Verdana" panose="020B0604030504040204" pitchFamily="34" charset="0"/>
              <a:ea typeface="Verdana" panose="020B0604030504040204" pitchFamily="34" charset="0"/>
            </a:endParaRPr>
          </a:p>
          <a:p>
            <a:r>
              <a:rPr lang="fr-FR" sz="2000" dirty="0">
                <a:latin typeface="Verdana" panose="020B0604030504040204" pitchFamily="34" charset="0"/>
                <a:ea typeface="Verdana" panose="020B0604030504040204" pitchFamily="34" charset="0"/>
              </a:rPr>
              <a:t>La position assise </a:t>
            </a:r>
            <a:r>
              <a:rPr lang="fr-FR" sz="2000" b="1" dirty="0">
                <a:latin typeface="Verdana" panose="020B0604030504040204" pitchFamily="34" charset="0"/>
                <a:ea typeface="Verdana" panose="020B0604030504040204" pitchFamily="34" charset="0"/>
              </a:rPr>
              <a:t>recommandée</a:t>
            </a:r>
            <a:r>
              <a:rPr lang="fr-FR" sz="2000" dirty="0">
                <a:latin typeface="Verdana" panose="020B0604030504040204" pitchFamily="34" charset="0"/>
                <a:ea typeface="Verdana" panose="020B0604030504040204" pitchFamily="34" charset="0"/>
              </a:rPr>
              <a:t> est le </a:t>
            </a:r>
            <a:r>
              <a:rPr lang="fr-FR" sz="2000" i="1" dirty="0" err="1">
                <a:latin typeface="Verdana" panose="020B0604030504040204" pitchFamily="34" charset="0"/>
                <a:ea typeface="Verdana" panose="020B0604030504040204" pitchFamily="34" charset="0"/>
              </a:rPr>
              <a:t>iftirach</a:t>
            </a:r>
            <a:r>
              <a:rPr lang="fr-FR" sz="2000" dirty="0">
                <a:latin typeface="Verdana" panose="020B0604030504040204" pitchFamily="34" charset="0"/>
                <a:ea typeface="Verdana" panose="020B0604030504040204" pitchFamily="34" charset="0"/>
              </a:rPr>
              <a:t>. C’est le cas durant toute la prière, sauf pour le dernier </a:t>
            </a:r>
            <a:r>
              <a:rPr lang="fr-FR" sz="2000" dirty="0" err="1">
                <a:latin typeface="Verdana" panose="020B0604030504040204" pitchFamily="34" charset="0"/>
                <a:ea typeface="Verdana" panose="020B0604030504040204" pitchFamily="34" charset="0"/>
              </a:rPr>
              <a:t>tachahoud</a:t>
            </a:r>
            <a:r>
              <a:rPr lang="fr-FR" sz="2000" dirty="0">
                <a:latin typeface="Verdana" panose="020B0604030504040204" pitchFamily="34" charset="0"/>
                <a:ea typeface="Verdana" panose="020B0604030504040204" pitchFamily="34" charset="0"/>
              </a:rPr>
              <a:t>. </a:t>
            </a:r>
          </a:p>
          <a:p>
            <a:pPr marL="0" indent="0">
              <a:buNone/>
            </a:pPr>
            <a:endParaRPr lang="fr-FR" dirty="0"/>
          </a:p>
        </p:txBody>
      </p:sp>
      <p:pic>
        <p:nvPicPr>
          <p:cNvPr id="6" name="Espace réservé du contenu 5">
            <a:extLst>
              <a:ext uri="{FF2B5EF4-FFF2-40B4-BE49-F238E27FC236}">
                <a16:creationId xmlns:a16="http://schemas.microsoft.com/office/drawing/2014/main" id="{3167EB47-22FE-67B1-2FD1-BDB9EA7B14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363667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02926-F1B4-D25B-74B2-2CB2B0414436}"/>
              </a:ext>
            </a:extLst>
          </p:cNvPr>
          <p:cNvSpPr>
            <a:spLocks noGrp="1"/>
          </p:cNvSpPr>
          <p:nvPr>
            <p:ph type="title"/>
          </p:nvPr>
        </p:nvSpPr>
        <p:spPr/>
        <p:txBody>
          <a:bodyPr>
            <a:normAutofit/>
          </a:bodyPr>
          <a:lstStyle/>
          <a:p>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La position assise entre les 2 prosternation est le huitième (8</a:t>
            </a:r>
            <a:r>
              <a:rPr lang="fr-FR" sz="2000" b="1" i="0" baseline="30000" dirty="0">
                <a:solidFill>
                  <a:srgbClr val="222222"/>
                </a:solidFill>
                <a:effectLst/>
                <a:highlight>
                  <a:srgbClr val="FFFFFF"/>
                </a:highlight>
                <a:latin typeface="Verdana" panose="020B0604030504040204" pitchFamily="34" charset="0"/>
                <a:ea typeface="Verdana" panose="020B0604030504040204" pitchFamily="34" charset="0"/>
              </a:rPr>
              <a:t>e</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 pilier. </a:t>
            </a:r>
            <a:br>
              <a:rPr lang="fr-FR" sz="4400" b="0" i="0" dirty="0">
                <a:solidFill>
                  <a:srgbClr val="222222"/>
                </a:solidFill>
                <a:effectLst/>
                <a:highlight>
                  <a:srgbClr val="FFFFFF"/>
                </a:highlight>
                <a:latin typeface="Verdana" panose="020B0604030504040204" pitchFamily="34" charset="0"/>
                <a:ea typeface="Verdana" panose="020B0604030504040204" pitchFamily="34" charset="0"/>
              </a:rPr>
            </a:br>
            <a:endParaRPr lang="fr-FR" dirty="0"/>
          </a:p>
        </p:txBody>
      </p:sp>
      <p:sp>
        <p:nvSpPr>
          <p:cNvPr id="3" name="Espace réservé du contenu 2">
            <a:extLst>
              <a:ext uri="{FF2B5EF4-FFF2-40B4-BE49-F238E27FC236}">
                <a16:creationId xmlns:a16="http://schemas.microsoft.com/office/drawing/2014/main" id="{89132B1B-B46D-EA67-6F48-32C2E2A4D389}"/>
              </a:ext>
            </a:extLst>
          </p:cNvPr>
          <p:cNvSpPr>
            <a:spLocks noGrp="1"/>
          </p:cNvSpPr>
          <p:nvPr>
            <p:ph sz="half" idx="1"/>
          </p:nvPr>
        </p:nvSpPr>
        <p:spPr/>
        <p:txBody>
          <a:bodyPr>
            <a:normAutofit/>
          </a:bodyPr>
          <a:lstStyle/>
          <a:p>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C’est </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sounna</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de poser ses mains sur ses cuisses, en gardant ses doigts collés. </a:t>
            </a:r>
          </a:p>
          <a:p>
            <a:pPr marL="0" indent="0">
              <a:buNone/>
            </a:pPr>
            <a:endParaRPr lang="fr-FR" sz="1800" b="0" i="0" dirty="0">
              <a:solidFill>
                <a:srgbClr val="222222"/>
              </a:solidFill>
              <a:effectLst/>
              <a:highlight>
                <a:srgbClr val="FFFFFF"/>
              </a:highlight>
              <a:latin typeface="Verdana" panose="020B0604030504040204" pitchFamily="34" charset="0"/>
              <a:ea typeface="Verdana" panose="020B0604030504040204" pitchFamily="34" charset="0"/>
            </a:endParaRPr>
          </a:p>
          <a:p>
            <a:pPr algn="l">
              <a:spcAft>
                <a:spcPts val="600"/>
              </a:spcAft>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Durant cette position, le fidèle dira </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obligatoirement</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‘rabbi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ighfirli</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1 fois minimum ou 3 fois </a:t>
            </a:r>
            <a:r>
              <a:rPr lang="fr-FR" sz="2000" b="0" i="0" u="sng" dirty="0">
                <a:solidFill>
                  <a:srgbClr val="222222"/>
                </a:solidFill>
                <a:effectLst/>
                <a:highlight>
                  <a:srgbClr val="FFFFFF"/>
                </a:highlight>
                <a:latin typeface="Verdana" panose="020B0604030504040204" pitchFamily="34" charset="0"/>
                <a:ea typeface="Verdana" panose="020B0604030504040204" pitchFamily="34" charset="0"/>
              </a:rPr>
              <a:t>pour se conformer à la sounna</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br>
              <a:rPr lang="fr-FR" sz="2000" b="0" i="0" dirty="0">
                <a:solidFill>
                  <a:srgbClr val="222222"/>
                </a:solidFill>
                <a:effectLst/>
                <a:highlight>
                  <a:srgbClr val="FFFFFF"/>
                </a:highlight>
                <a:latin typeface="Verdana" panose="020B0604030504040204" pitchFamily="34" charset="0"/>
                <a:ea typeface="Verdana" panose="020B0604030504040204" pitchFamily="34" charset="0"/>
              </a:rPr>
            </a:br>
            <a:endParaRPr lang="fr-FR" sz="2000" b="0" i="0" dirty="0">
              <a:solidFill>
                <a:srgbClr val="222222"/>
              </a:solidFill>
              <a:effectLst/>
              <a:highlight>
                <a:srgbClr val="FFFFFF"/>
              </a:highlight>
              <a:latin typeface="Verdana" panose="020B0604030504040204" pitchFamily="34" charset="0"/>
              <a:ea typeface="Verdana" panose="020B0604030504040204" pitchFamily="34" charset="0"/>
            </a:endParaRPr>
          </a:p>
          <a:p>
            <a:pPr algn="l"/>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Après cela, il entame une 2e prosternation. (Pour éviter la répétition</a:t>
            </a:r>
            <a:r>
              <a:rPr lang="fr-FR" sz="2000" i="0" dirty="0">
                <a:effectLst/>
                <a:highlight>
                  <a:srgbClr val="FFFFFF"/>
                </a:highlight>
                <a:latin typeface="Verdana" panose="020B0604030504040204" pitchFamily="34" charset="0"/>
                <a:ea typeface="Verdana" panose="020B0604030504040204" pitchFamily="34" charset="0"/>
              </a:rPr>
              <a:t>, référez-vous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au 6e pilier). </a:t>
            </a:r>
            <a:endParaRPr lang="fr-FR" sz="2000" dirty="0">
              <a:latin typeface="Verdana" panose="020B0604030504040204" pitchFamily="34" charset="0"/>
              <a:ea typeface="Verdana" panose="020B0604030504040204" pitchFamily="34" charset="0"/>
            </a:endParaRPr>
          </a:p>
          <a:p>
            <a:pPr marL="0" indent="0">
              <a:buNone/>
            </a:pPr>
            <a:endParaRPr lang="fr-FR" dirty="0"/>
          </a:p>
        </p:txBody>
      </p:sp>
      <p:pic>
        <p:nvPicPr>
          <p:cNvPr id="6" name="Espace réservé du contenu 5">
            <a:extLst>
              <a:ext uri="{FF2B5EF4-FFF2-40B4-BE49-F238E27FC236}">
                <a16:creationId xmlns:a16="http://schemas.microsoft.com/office/drawing/2014/main" id="{F5842F22-2012-F161-F046-C507041CBB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00417"/>
            <a:ext cx="5181600" cy="3401753"/>
          </a:xfrm>
        </p:spPr>
      </p:pic>
    </p:spTree>
    <p:extLst>
      <p:ext uri="{BB962C8B-B14F-4D97-AF65-F5344CB8AC3E}">
        <p14:creationId xmlns:p14="http://schemas.microsoft.com/office/powerpoint/2010/main" val="84670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D994AB0-68C5-0088-140B-243AE0879C4F}"/>
              </a:ext>
            </a:extLst>
          </p:cNvPr>
          <p:cNvSpPr>
            <a:spLocks noGrp="1"/>
          </p:cNvSpPr>
          <p:nvPr>
            <p:ph idx="1"/>
          </p:nvPr>
        </p:nvSpPr>
        <p:spPr>
          <a:xfrm>
            <a:off x="838200" y="527766"/>
            <a:ext cx="10515600" cy="5474827"/>
          </a:xfrm>
        </p:spPr>
        <p:txBody>
          <a:bodyPr>
            <a:normAutofit/>
          </a:bodyPr>
          <a:lstStyle/>
          <a:p>
            <a:pPr marL="0" indent="0">
              <a:buNone/>
            </a:pPr>
            <a:r>
              <a:rPr lang="fr-FR" sz="2000" dirty="0">
                <a:latin typeface="Verdana" panose="020B0604030504040204" pitchFamily="34" charset="0"/>
                <a:ea typeface="Verdana" panose="020B0604030504040204" pitchFamily="34" charset="0"/>
              </a:rPr>
              <a:t>Il se relève pour effectuer la 2e </a:t>
            </a:r>
            <a:r>
              <a:rPr lang="fr-FR" sz="2000" dirty="0" err="1">
                <a:latin typeface="Verdana" panose="020B0604030504040204" pitchFamily="34" charset="0"/>
                <a:ea typeface="Verdana" panose="020B0604030504040204" pitchFamily="34" charset="0"/>
              </a:rPr>
              <a:t>rak’ah</a:t>
            </a:r>
            <a:r>
              <a:rPr lang="fr-FR" sz="2000" dirty="0">
                <a:latin typeface="Verdana" panose="020B0604030504040204" pitchFamily="34" charset="0"/>
                <a:ea typeface="Verdana" panose="020B0604030504040204" pitchFamily="34" charset="0"/>
              </a:rPr>
              <a:t> en s'appuyant sur le dessous des orteils et les genoux, tout en disant </a:t>
            </a:r>
            <a:r>
              <a:rPr lang="fr-FR" sz="2000" i="1" dirty="0">
                <a:latin typeface="Verdana" panose="020B0604030504040204" pitchFamily="34" charset="0"/>
                <a:ea typeface="Verdana" panose="020B0604030504040204" pitchFamily="34" charset="0"/>
              </a:rPr>
              <a:t>‘</a:t>
            </a:r>
            <a:r>
              <a:rPr lang="fr-FR" sz="2000" i="1" dirty="0" err="1">
                <a:latin typeface="Verdana" panose="020B0604030504040204" pitchFamily="34" charset="0"/>
                <a:ea typeface="Verdana" panose="020B0604030504040204" pitchFamily="34" charset="0"/>
              </a:rPr>
              <a:t>Allahu</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akbar</a:t>
            </a:r>
            <a:r>
              <a:rPr lang="fr-FR" sz="2000" i="1"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sans lever les mains. </a:t>
            </a:r>
          </a:p>
          <a:p>
            <a:pPr marL="0" indent="0">
              <a:buNone/>
            </a:pPr>
            <a:endParaRPr lang="fr-FR" sz="2000" dirty="0">
              <a:latin typeface="Verdana" panose="020B0604030504040204" pitchFamily="34" charset="0"/>
              <a:ea typeface="Verdana" panose="020B0604030504040204" pitchFamily="34" charset="0"/>
            </a:endParaRPr>
          </a:p>
          <a:p>
            <a:pPr marL="0" indent="0">
              <a:buNone/>
            </a:pPr>
            <a:r>
              <a:rPr lang="fr-FR" sz="2000" dirty="0">
                <a:latin typeface="Verdana" panose="020B0604030504040204" pitchFamily="34" charset="0"/>
                <a:ea typeface="Verdana" panose="020B0604030504040204" pitchFamily="34" charset="0"/>
              </a:rPr>
              <a:t>Il n’y a que 3 moments où lever les mains est </a:t>
            </a:r>
            <a:r>
              <a:rPr lang="fr-FR" sz="2000" b="1" dirty="0">
                <a:latin typeface="Verdana" panose="020B0604030504040204" pitchFamily="34" charset="0"/>
                <a:ea typeface="Verdana" panose="020B0604030504040204" pitchFamily="34" charset="0"/>
              </a:rPr>
              <a:t>recommandé</a:t>
            </a:r>
            <a:r>
              <a:rPr lang="fr-FR" sz="2000" dirty="0">
                <a:latin typeface="Verdana" panose="020B0604030504040204" pitchFamily="34" charset="0"/>
                <a:ea typeface="Verdana" panose="020B0604030504040204" pitchFamily="34" charset="0"/>
              </a:rPr>
              <a:t> dans la prière : </a:t>
            </a:r>
          </a:p>
          <a:p>
            <a:pPr marL="0" indent="0">
              <a:buNone/>
            </a:pPr>
            <a:endParaRPr lang="fr-FR" sz="2000" dirty="0">
              <a:latin typeface="Verdana" panose="020B0604030504040204" pitchFamily="34" charset="0"/>
              <a:ea typeface="Verdana" panose="020B0604030504040204" pitchFamily="34" charset="0"/>
            </a:endParaRPr>
          </a:p>
          <a:p>
            <a:pPr marL="0" indent="0">
              <a:buNone/>
            </a:pPr>
            <a:r>
              <a:rPr lang="fr-FR" sz="2000" dirty="0">
                <a:latin typeface="Verdana" panose="020B0604030504040204" pitchFamily="34" charset="0"/>
                <a:ea typeface="Verdana" panose="020B0604030504040204" pitchFamily="34" charset="0"/>
              </a:rPr>
              <a:t>a) en faisant </a:t>
            </a:r>
            <a:r>
              <a:rPr lang="fr-FR" sz="2000" dirty="0" err="1">
                <a:latin typeface="Verdana" panose="020B0604030504040204" pitchFamily="34" charset="0"/>
                <a:ea typeface="Verdana" panose="020B0604030504040204" pitchFamily="34" charset="0"/>
              </a:rPr>
              <a:t>takbiratoul</a:t>
            </a:r>
            <a:r>
              <a:rPr lang="fr-FR" sz="2000" dirty="0">
                <a:latin typeface="Verdana" panose="020B0604030504040204" pitchFamily="34" charset="0"/>
                <a:ea typeface="Verdana" panose="020B0604030504040204" pitchFamily="34" charset="0"/>
              </a:rPr>
              <a:t> ihram</a:t>
            </a:r>
          </a:p>
          <a:p>
            <a:pPr marL="0" indent="0">
              <a:buNone/>
            </a:pPr>
            <a:r>
              <a:rPr lang="fr-FR" sz="2000" dirty="0">
                <a:latin typeface="Verdana" panose="020B0604030504040204" pitchFamily="34" charset="0"/>
                <a:ea typeface="Verdana" panose="020B0604030504040204" pitchFamily="34" charset="0"/>
              </a:rPr>
              <a:t>b) en allant à l’inclinaison (</a:t>
            </a:r>
            <a:r>
              <a:rPr lang="fr-FR" sz="2000" dirty="0" err="1">
                <a:latin typeface="Verdana" panose="020B0604030504040204" pitchFamily="34" charset="0"/>
                <a:ea typeface="Verdana" panose="020B0604030504040204" pitchFamily="34" charset="0"/>
              </a:rPr>
              <a:t>roukou</a:t>
            </a:r>
            <a:r>
              <a:rPr lang="fr-FR" sz="2000" dirty="0">
                <a:latin typeface="Verdana" panose="020B0604030504040204" pitchFamily="34" charset="0"/>
                <a:ea typeface="Verdana" panose="020B0604030504040204" pitchFamily="34" charset="0"/>
              </a:rPr>
              <a:t>)</a:t>
            </a:r>
          </a:p>
          <a:p>
            <a:pPr marL="0" indent="0">
              <a:buNone/>
            </a:pPr>
            <a:r>
              <a:rPr lang="fr-FR" sz="2000" dirty="0">
                <a:latin typeface="Verdana" panose="020B0604030504040204" pitchFamily="34" charset="0"/>
                <a:ea typeface="Verdana" panose="020B0604030504040204" pitchFamily="34" charset="0"/>
              </a:rPr>
              <a:t>c) en se redressant du </a:t>
            </a:r>
            <a:r>
              <a:rPr lang="fr-FR" sz="2000" dirty="0" err="1">
                <a:latin typeface="Verdana" panose="020B0604030504040204" pitchFamily="34" charset="0"/>
                <a:ea typeface="Verdana" panose="020B0604030504040204" pitchFamily="34" charset="0"/>
              </a:rPr>
              <a:t>roukou</a:t>
            </a:r>
            <a:r>
              <a:rPr lang="fr-FR" sz="2000" dirty="0">
                <a:latin typeface="Verdana" panose="020B0604030504040204" pitchFamily="34" charset="0"/>
                <a:ea typeface="Verdana" panose="020B0604030504040204" pitchFamily="34" charset="0"/>
              </a:rPr>
              <a:t>. </a:t>
            </a:r>
          </a:p>
          <a:p>
            <a:pPr marL="0" indent="0">
              <a:buNone/>
            </a:pPr>
            <a:endParaRPr lang="fr-FR" sz="2000" dirty="0">
              <a:latin typeface="Verdana" panose="020B0604030504040204" pitchFamily="34" charset="0"/>
              <a:ea typeface="Verdana" panose="020B0604030504040204" pitchFamily="34" charset="0"/>
            </a:endParaRPr>
          </a:p>
          <a:p>
            <a:pPr marL="0" indent="0">
              <a:buNone/>
            </a:pPr>
            <a:endParaRPr lang="fr-FR" sz="2000" dirty="0">
              <a:latin typeface="Verdana" panose="020B0604030504040204" pitchFamily="34" charset="0"/>
              <a:ea typeface="Verdana" panose="020B0604030504040204" pitchFamily="34" charset="0"/>
            </a:endParaRPr>
          </a:p>
          <a:p>
            <a:pPr marL="0" indent="0">
              <a:buNone/>
            </a:pPr>
            <a:r>
              <a:rPr lang="fr-FR" sz="2000" dirty="0">
                <a:latin typeface="Verdana" panose="020B0604030504040204" pitchFamily="34" charset="0"/>
                <a:ea typeface="Verdana" panose="020B0604030504040204" pitchFamily="34" charset="0"/>
              </a:rPr>
              <a:t>Pour l’exécution de la 2e </a:t>
            </a:r>
            <a:r>
              <a:rPr lang="fr-FR" sz="2000" dirty="0" err="1">
                <a:latin typeface="Verdana" panose="020B0604030504040204" pitchFamily="34" charset="0"/>
                <a:ea typeface="Verdana" panose="020B0604030504040204" pitchFamily="34" charset="0"/>
              </a:rPr>
              <a:t>rak’ah</a:t>
            </a:r>
            <a:r>
              <a:rPr lang="fr-FR" sz="2000" dirty="0">
                <a:latin typeface="Verdana" panose="020B0604030504040204" pitchFamily="34" charset="0"/>
                <a:ea typeface="Verdana" panose="020B0604030504040204" pitchFamily="34" charset="0"/>
              </a:rPr>
              <a:t>, il fera tout ce qu’il a fait dans la première </a:t>
            </a:r>
            <a:r>
              <a:rPr lang="fr-FR" sz="2000" dirty="0" err="1">
                <a:latin typeface="Verdana" panose="020B0604030504040204" pitchFamily="34" charset="0"/>
                <a:ea typeface="Verdana" panose="020B0604030504040204" pitchFamily="34" charset="0"/>
              </a:rPr>
              <a:t>rak’ah</a:t>
            </a:r>
            <a:r>
              <a:rPr lang="fr-FR" sz="2000" dirty="0">
                <a:latin typeface="Verdana" panose="020B0604030504040204" pitchFamily="34" charset="0"/>
                <a:ea typeface="Verdana" panose="020B0604030504040204" pitchFamily="34" charset="0"/>
              </a:rPr>
              <a:t>, sauf : le </a:t>
            </a:r>
            <a:r>
              <a:rPr lang="fr-FR" sz="2000" dirty="0" err="1">
                <a:latin typeface="Verdana" panose="020B0604030504040204" pitchFamily="34" charset="0"/>
                <a:ea typeface="Verdana" panose="020B0604030504040204" pitchFamily="34" charset="0"/>
              </a:rPr>
              <a:t>takbiratoul</a:t>
            </a:r>
            <a:r>
              <a:rPr lang="fr-FR" sz="2000" dirty="0">
                <a:latin typeface="Verdana" panose="020B0604030504040204" pitchFamily="34" charset="0"/>
                <a:ea typeface="Verdana" panose="020B0604030504040204" pitchFamily="34" charset="0"/>
              </a:rPr>
              <a:t> ihram, la </a:t>
            </a:r>
            <a:r>
              <a:rPr lang="fr-FR" sz="2000" dirty="0" err="1">
                <a:latin typeface="Verdana" panose="020B0604030504040204" pitchFamily="34" charset="0"/>
                <a:ea typeface="Verdana" panose="020B0604030504040204" pitchFamily="34" charset="0"/>
              </a:rPr>
              <a:t>doua</a:t>
            </a:r>
            <a:r>
              <a:rPr lang="fr-FR" sz="2000" dirty="0">
                <a:latin typeface="Verdana" panose="020B0604030504040204" pitchFamily="34" charset="0"/>
                <a:ea typeface="Verdana" panose="020B0604030504040204" pitchFamily="34" charset="0"/>
              </a:rPr>
              <a:t> </a:t>
            </a:r>
            <a:r>
              <a:rPr lang="fr-FR" sz="2000" dirty="0" err="1">
                <a:latin typeface="Verdana" panose="020B0604030504040204" pitchFamily="34" charset="0"/>
                <a:ea typeface="Verdana" panose="020B0604030504040204" pitchFamily="34" charset="0"/>
              </a:rPr>
              <a:t>istiftah</a:t>
            </a:r>
            <a:r>
              <a:rPr lang="fr-FR" sz="2000" dirty="0">
                <a:latin typeface="Verdana" panose="020B0604030504040204" pitchFamily="34" charset="0"/>
                <a:ea typeface="Verdana" panose="020B0604030504040204" pitchFamily="34" charset="0"/>
              </a:rPr>
              <a:t> (l’invocation d’ouverture) et le </a:t>
            </a:r>
            <a:r>
              <a:rPr lang="fr-FR" sz="2000" dirty="0" err="1">
                <a:latin typeface="Verdana" panose="020B0604030504040204" pitchFamily="34" charset="0"/>
                <a:ea typeface="Verdana" panose="020B0604030504040204" pitchFamily="34" charset="0"/>
              </a:rPr>
              <a:t>ta’wwouz</a:t>
            </a:r>
            <a:r>
              <a:rPr lang="fr-FR" sz="2000" dirty="0">
                <a:latin typeface="Verdana" panose="020B0604030504040204" pitchFamily="34" charset="0"/>
                <a:ea typeface="Verdana" panose="020B0604030504040204" pitchFamily="34" charset="0"/>
              </a:rPr>
              <a:t> (chercher refuse contre le Diable). </a:t>
            </a:r>
          </a:p>
        </p:txBody>
      </p:sp>
    </p:spTree>
    <p:extLst>
      <p:ext uri="{BB962C8B-B14F-4D97-AF65-F5344CB8AC3E}">
        <p14:creationId xmlns:p14="http://schemas.microsoft.com/office/powerpoint/2010/main" val="149188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D84F8-A0EF-3FCE-225F-E998B8805725}"/>
              </a:ext>
            </a:extLst>
          </p:cNvPr>
          <p:cNvSpPr>
            <a:spLocks noGrp="1"/>
          </p:cNvSpPr>
          <p:nvPr>
            <p:ph type="title"/>
          </p:nvPr>
        </p:nvSpPr>
        <p:spPr/>
        <p:txBody>
          <a:bodyPr>
            <a:normAutofit/>
          </a:bodyPr>
          <a:lstStyle/>
          <a:p>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La tranquillité ou l’immobilité est le neuvième (9</a:t>
            </a:r>
            <a:r>
              <a:rPr lang="fr-FR" sz="2000" b="1" i="0" baseline="30000" dirty="0">
                <a:solidFill>
                  <a:srgbClr val="222222"/>
                </a:solidFill>
                <a:effectLst/>
                <a:highlight>
                  <a:srgbClr val="FFFFFF"/>
                </a:highlight>
                <a:latin typeface="Verdana" panose="020B0604030504040204" pitchFamily="34" charset="0"/>
                <a:ea typeface="Verdana" panose="020B0604030504040204" pitchFamily="34" charset="0"/>
              </a:rPr>
              <a:t>e)</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 pilier de la prière</a:t>
            </a:r>
            <a:endParaRPr lang="fr-FR" sz="2000" b="1" dirty="0">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87B9217D-332D-A284-6A9A-8BA3A044B379}"/>
              </a:ext>
            </a:extLst>
          </p:cNvPr>
          <p:cNvSpPr>
            <a:spLocks noGrp="1"/>
          </p:cNvSpPr>
          <p:nvPr>
            <p:ph idx="1"/>
          </p:nvPr>
        </p:nvSpPr>
        <p:spPr/>
        <p:txBody>
          <a:bodyPr/>
          <a:lstStyle/>
          <a:p>
            <a:pPr algn="l"/>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Elle est </a:t>
            </a:r>
            <a:r>
              <a:rPr lang="fr-FR" sz="2000" dirty="0">
                <a:solidFill>
                  <a:srgbClr val="222222"/>
                </a:solidFill>
                <a:highlight>
                  <a:srgbClr val="FFFFFF"/>
                </a:highlight>
                <a:latin typeface="Verdana" panose="020B0604030504040204" pitchFamily="34" charset="0"/>
                <a:ea typeface="Verdana" panose="020B0604030504040204" pitchFamily="34" charset="0"/>
              </a:rPr>
              <a:t>exigée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après chaque action physique de la prière. </a:t>
            </a:r>
          </a:p>
          <a:p>
            <a:pPr marL="0" indent="0" algn="l">
              <a:buNone/>
            </a:pPr>
            <a:endParaRPr lang="fr-FR" sz="2000" b="0" i="0" dirty="0">
              <a:solidFill>
                <a:srgbClr val="222222"/>
              </a:solidFill>
              <a:effectLst/>
              <a:highlight>
                <a:srgbClr val="FFFFFF"/>
              </a:highlight>
              <a:latin typeface="Verdana" panose="020B0604030504040204" pitchFamily="34" charset="0"/>
              <a:ea typeface="Verdana" panose="020B0604030504040204" pitchFamily="34" charset="0"/>
            </a:endParaRPr>
          </a:p>
          <a:p>
            <a:pPr algn="l"/>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Autrement dit, </a:t>
            </a:r>
            <a:r>
              <a:rPr lang="fr-FR" sz="2000" dirty="0">
                <a:solidFill>
                  <a:srgbClr val="222222"/>
                </a:solidFill>
                <a:highlight>
                  <a:srgbClr val="FFFFFF"/>
                </a:highlight>
                <a:latin typeface="Verdana" panose="020B0604030504040204" pitchFamily="34" charset="0"/>
                <a:ea typeface="Verdana" panose="020B0604030504040204" pitchFamily="34" charset="0"/>
              </a:rPr>
              <a:t>i</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l ne faut pas enchaîner les actions. </a:t>
            </a:r>
          </a:p>
          <a:p>
            <a:pPr marL="0" indent="0" algn="l">
              <a:buNone/>
            </a:pPr>
            <a:r>
              <a:rPr lang="fr-FR" sz="2000" b="0" i="0" u="sng" dirty="0">
                <a:solidFill>
                  <a:srgbClr val="222222"/>
                </a:solidFill>
                <a:effectLst/>
                <a:highlight>
                  <a:srgbClr val="FFFFFF"/>
                </a:highlight>
                <a:latin typeface="Verdana" panose="020B0604030504040204" pitchFamily="34" charset="0"/>
                <a:ea typeface="Verdana" panose="020B0604030504040204" pitchFamily="34" charset="0"/>
              </a:rPr>
              <a:t>Exemple</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 après une prosternation, il faut se relever et patienter, le temps de faire le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zikr</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qui y est adapté. Il ne faut pas exécuter les prosternations comme le ferait un coq qui se nourrit !</a:t>
            </a:r>
          </a:p>
          <a:p>
            <a:pPr marL="0" indent="0">
              <a:buNone/>
            </a:pPr>
            <a:endParaRPr lang="fr-FR" dirty="0"/>
          </a:p>
        </p:txBody>
      </p:sp>
    </p:spTree>
    <p:extLst>
      <p:ext uri="{BB962C8B-B14F-4D97-AF65-F5344CB8AC3E}">
        <p14:creationId xmlns:p14="http://schemas.microsoft.com/office/powerpoint/2010/main" val="187174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EB3B5-8E02-4688-278D-B497BD1677ED}"/>
              </a:ext>
            </a:extLst>
          </p:cNvPr>
          <p:cNvSpPr>
            <a:spLocks noGrp="1"/>
          </p:cNvSpPr>
          <p:nvPr>
            <p:ph type="title"/>
          </p:nvPr>
        </p:nvSpPr>
        <p:spPr>
          <a:xfrm>
            <a:off x="838200" y="335628"/>
            <a:ext cx="10515600" cy="1325563"/>
          </a:xfrm>
        </p:spPr>
        <p:txBody>
          <a:bodyPr/>
          <a:lstStyle/>
          <a:p>
            <a:pPr algn="ctr"/>
            <a:r>
              <a:rPr lang="fr-FR" b="1" dirty="0">
                <a:latin typeface="Verdana" panose="020B0604030504040204" pitchFamily="34" charset="0"/>
                <a:ea typeface="Verdana" panose="020B0604030504040204" pitchFamily="34" charset="0"/>
              </a:rPr>
              <a:t>Présentation de l’auteur </a:t>
            </a:r>
          </a:p>
        </p:txBody>
      </p:sp>
      <p:sp>
        <p:nvSpPr>
          <p:cNvPr id="3" name="Espace réservé du contenu 2">
            <a:extLst>
              <a:ext uri="{FF2B5EF4-FFF2-40B4-BE49-F238E27FC236}">
                <a16:creationId xmlns:a16="http://schemas.microsoft.com/office/drawing/2014/main" id="{6600755F-DFCE-5404-9F11-2A8211BED680}"/>
              </a:ext>
            </a:extLst>
          </p:cNvPr>
          <p:cNvSpPr>
            <a:spLocks noGrp="1"/>
          </p:cNvSpPr>
          <p:nvPr>
            <p:ph idx="1"/>
          </p:nvPr>
        </p:nvSpPr>
        <p:spPr>
          <a:xfrm>
            <a:off x="838200" y="1825624"/>
            <a:ext cx="10515600" cy="4696748"/>
          </a:xfrm>
        </p:spPr>
        <p:txBody>
          <a:bodyPr>
            <a:normAutofit/>
          </a:bodyPr>
          <a:lstStyle/>
          <a:p>
            <a:pPr marL="0" indent="0" algn="r">
              <a:buNone/>
            </a:pPr>
            <a:r>
              <a:rPr lang="ar-AE" sz="3200" b="1" i="0" dirty="0">
                <a:solidFill>
                  <a:srgbClr val="222222"/>
                </a:solidFill>
                <a:effectLst/>
                <a:latin typeface="Verdana" panose="020B0604030504040204" pitchFamily="34" charset="0"/>
                <a:ea typeface="Verdana" panose="020B0604030504040204" pitchFamily="34" charset="0"/>
              </a:rPr>
              <a:t>بسم الله الرحمن الرحيم </a:t>
            </a:r>
            <a:endParaRPr lang="fr-FR" sz="3200" b="1" i="0" dirty="0">
              <a:solidFill>
                <a:srgbClr val="222222"/>
              </a:solidFill>
              <a:effectLst/>
              <a:latin typeface="Verdana" panose="020B0604030504040204" pitchFamily="34" charset="0"/>
              <a:ea typeface="Verdana" panose="020B0604030504040204" pitchFamily="34" charset="0"/>
            </a:endParaRPr>
          </a:p>
          <a:p>
            <a:pPr marL="0" indent="0" algn="r">
              <a:buNone/>
            </a:pPr>
            <a:endParaRPr lang="fr-FR" sz="2000" b="1" dirty="0">
              <a:solidFill>
                <a:srgbClr val="222222"/>
              </a:solidFill>
              <a:latin typeface="Verdana" panose="020B0604030504040204" pitchFamily="34" charset="0"/>
              <a:ea typeface="Verdana" panose="020B0604030504040204" pitchFamily="34" charset="0"/>
            </a:endParaRPr>
          </a:p>
          <a:p>
            <a:pPr marL="0" indent="0" algn="l">
              <a:spcAft>
                <a:spcPts val="600"/>
              </a:spcAft>
              <a:buNone/>
            </a:pPr>
            <a:r>
              <a:rPr lang="fr-FR" sz="2000" b="1" i="0" dirty="0">
                <a:effectLst/>
                <a:latin typeface="Verdana" panose="020B0604030504040204" pitchFamily="34" charset="0"/>
                <a:ea typeface="Verdana" panose="020B0604030504040204" pitchFamily="34" charset="0"/>
                <a:cs typeface="Tahoma" panose="020B0604030504040204" pitchFamily="34" charset="0"/>
              </a:rPr>
              <a:t>Ibrahima Mangane, Sénégalais, âgé de 31 ans. </a:t>
            </a:r>
          </a:p>
          <a:p>
            <a:pPr marL="0" indent="0" algn="l">
              <a:spcAft>
                <a:spcPts val="600"/>
              </a:spcAft>
              <a:buNone/>
            </a:pPr>
            <a:r>
              <a:rPr lang="fr-FR" sz="2000" i="0" dirty="0">
                <a:effectLst/>
                <a:latin typeface="Verdana" panose="020B0604030504040204" pitchFamily="34" charset="0"/>
                <a:ea typeface="Verdana" panose="020B0604030504040204" pitchFamily="34" charset="0"/>
                <a:cs typeface="Tahoma" panose="020B0604030504040204" pitchFamily="34" charset="0"/>
              </a:rPr>
              <a:t>J’ai décidé de rédiger ce court ouvrage, après avoir été consulté de nombreuses fois par des frères en privé, me demandant des ouvrages disponibles en français sur l’école </a:t>
            </a:r>
            <a:r>
              <a:rPr lang="fr-FR" sz="2000" b="1" i="0" dirty="0">
                <a:effectLst/>
                <a:latin typeface="Verdana" panose="020B0604030504040204" pitchFamily="34" charset="0"/>
                <a:ea typeface="Verdana" panose="020B0604030504040204" pitchFamily="34" charset="0"/>
                <a:cs typeface="Tahoma" panose="020B0604030504040204" pitchFamily="34" charset="0"/>
              </a:rPr>
              <a:t>Hanbalite</a:t>
            </a:r>
            <a:r>
              <a:rPr lang="fr-FR" sz="2000" i="0" dirty="0">
                <a:effectLst/>
                <a:latin typeface="Verdana" panose="020B0604030504040204" pitchFamily="34" charset="0"/>
                <a:ea typeface="Verdana" panose="020B0604030504040204" pitchFamily="34" charset="0"/>
                <a:cs typeface="Tahoma" panose="020B0604030504040204" pitchFamily="34" charset="0"/>
              </a:rPr>
              <a:t>, or, il n’y a rien de publié à ce sujet à ce jour conforme au </a:t>
            </a:r>
            <a:r>
              <a:rPr lang="fr-FR" sz="2000" i="0" dirty="0" err="1">
                <a:effectLst/>
                <a:latin typeface="Verdana" panose="020B0604030504040204" pitchFamily="34" charset="0"/>
                <a:ea typeface="Verdana" panose="020B0604030504040204" pitchFamily="34" charset="0"/>
                <a:cs typeface="Tahoma" panose="020B0604030504040204" pitchFamily="34" charset="0"/>
              </a:rPr>
              <a:t>mou’tamad</a:t>
            </a:r>
            <a:r>
              <a:rPr lang="fr-FR" sz="2000" i="0" dirty="0">
                <a:effectLst/>
                <a:latin typeface="Verdana" panose="020B0604030504040204" pitchFamily="34" charset="0"/>
                <a:ea typeface="Verdana" panose="020B0604030504040204" pitchFamily="34" charset="0"/>
                <a:cs typeface="Tahoma" panose="020B0604030504040204" pitchFamily="34" charset="0"/>
              </a:rPr>
              <a:t> (l’avis officiel) de l’école, excepté l’impression des </a:t>
            </a:r>
            <a:r>
              <a:rPr lang="fr-FR" sz="2000" b="1" i="0" dirty="0">
                <a:effectLst/>
                <a:latin typeface="Verdana" panose="020B0604030504040204" pitchFamily="34" charset="0"/>
                <a:ea typeface="Verdana" panose="020B0604030504040204" pitchFamily="34" charset="0"/>
                <a:cs typeface="Tahoma" panose="020B0604030504040204" pitchFamily="34" charset="0"/>
              </a:rPr>
              <a:t>questions-réponses de </a:t>
            </a:r>
            <a:r>
              <a:rPr lang="fr-FR" sz="2000" b="1" i="0" dirty="0" err="1">
                <a:effectLst/>
                <a:latin typeface="Verdana" panose="020B0604030504040204" pitchFamily="34" charset="0"/>
                <a:ea typeface="Verdana" panose="020B0604030504040204" pitchFamily="34" charset="0"/>
                <a:cs typeface="Tahoma" panose="020B0604030504040204" pitchFamily="34" charset="0"/>
              </a:rPr>
              <a:t>Qaddumi</a:t>
            </a:r>
            <a:r>
              <a:rPr lang="fr-FR" sz="2000" i="0" dirty="0">
                <a:effectLst/>
                <a:latin typeface="Verdana" panose="020B0604030504040204" pitchFamily="34" charset="0"/>
                <a:ea typeface="Verdana" panose="020B0604030504040204" pitchFamily="34" charset="0"/>
                <a:cs typeface="Tahoma" panose="020B0604030504040204" pitchFamily="34" charset="0"/>
              </a:rPr>
              <a:t> par la maison d’édition </a:t>
            </a:r>
            <a:r>
              <a:rPr lang="fr-FR" sz="2000" b="1" dirty="0">
                <a:effectLst/>
                <a:latin typeface="Verdana" panose="020B0604030504040204" pitchFamily="34" charset="0"/>
                <a:ea typeface="Verdana" panose="020B0604030504040204" pitchFamily="34" charset="0"/>
                <a:cs typeface="Tahoma" panose="020B0604030504040204" pitchFamily="34" charset="0"/>
              </a:rPr>
              <a:t>Dar Ibn </a:t>
            </a:r>
            <a:r>
              <a:rPr lang="fr-FR" sz="2000" b="1" dirty="0" err="1">
                <a:effectLst/>
                <a:latin typeface="Verdana" panose="020B0604030504040204" pitchFamily="34" charset="0"/>
                <a:ea typeface="Verdana" panose="020B0604030504040204" pitchFamily="34" charset="0"/>
                <a:cs typeface="Tahoma" panose="020B0604030504040204" pitchFamily="34" charset="0"/>
              </a:rPr>
              <a:t>Qudamah</a:t>
            </a:r>
            <a:r>
              <a:rPr lang="fr-FR" sz="2000" i="0" dirty="0">
                <a:effectLst/>
                <a:latin typeface="Verdana" panose="020B0604030504040204" pitchFamily="34" charset="0"/>
                <a:ea typeface="Verdana" panose="020B0604030504040204" pitchFamily="34" charset="0"/>
                <a:cs typeface="Tahoma" panose="020B0604030504040204" pitchFamily="34" charset="0"/>
              </a:rPr>
              <a:t>. À partir de là, j’en ai fait une affaire personnelle et j’ai décidé de mettre mon peu de savoir au profit de la nouvelle vague de Hanbalites francophones (qu’Allah les préserve et les garde sur le chemin de la vérité). </a:t>
            </a:r>
          </a:p>
          <a:p>
            <a:pPr marL="0" indent="0" algn="l">
              <a:buNone/>
            </a:pPr>
            <a:endParaRPr lang="fr-FR" sz="2000" i="0" dirty="0">
              <a:effectLst/>
              <a:latin typeface="Verdana" panose="020B0604030504040204" pitchFamily="34" charset="0"/>
              <a:ea typeface="Verdana" panose="020B0604030504040204" pitchFamily="34" charset="0"/>
              <a:cs typeface="Tahoma" panose="020B0604030504040204" pitchFamily="34" charset="0"/>
            </a:endParaRPr>
          </a:p>
          <a:p>
            <a:pPr marL="0" indent="0">
              <a:buNone/>
            </a:pPr>
            <a:endParaRPr lang="fr-FR" sz="3200" b="1" dirty="0">
              <a:latin typeface="Verdana" panose="020B0604030504040204" pitchFamily="34" charset="0"/>
              <a:ea typeface="Verdana" panose="020B0604030504040204" pitchFamily="34" charset="0"/>
            </a:endParaRPr>
          </a:p>
          <a:p>
            <a:pPr marL="0" indent="0">
              <a:buNone/>
            </a:pPr>
            <a:endParaRPr lang="fr-FR" sz="3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2439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6AC95-9969-EA9A-7019-A4FE6ECF1372}"/>
              </a:ext>
            </a:extLst>
          </p:cNvPr>
          <p:cNvSpPr>
            <a:spLocks noGrp="1"/>
          </p:cNvSpPr>
          <p:nvPr>
            <p:ph type="title"/>
          </p:nvPr>
        </p:nvSpPr>
        <p:spPr>
          <a:xfrm>
            <a:off x="838200" y="232390"/>
            <a:ext cx="10515600" cy="858991"/>
          </a:xfrm>
        </p:spPr>
        <p:txBody>
          <a:bodyPr>
            <a:normAutofit/>
          </a:bodyPr>
          <a:lstStyle/>
          <a:p>
            <a:r>
              <a:rPr lang="fr-FR" sz="2000" b="1" dirty="0">
                <a:latin typeface="Verdana" panose="020B0604030504040204" pitchFamily="34" charset="0"/>
                <a:ea typeface="Verdana" panose="020B0604030504040204" pitchFamily="34" charset="0"/>
              </a:rPr>
              <a:t>Le dernier </a:t>
            </a:r>
            <a:r>
              <a:rPr lang="fr-FR" sz="2000" b="1" dirty="0" err="1">
                <a:latin typeface="Verdana" panose="020B0604030504040204" pitchFamily="34" charset="0"/>
                <a:ea typeface="Verdana" panose="020B0604030504040204" pitchFamily="34" charset="0"/>
              </a:rPr>
              <a:t>tachahoud</a:t>
            </a:r>
            <a:r>
              <a:rPr lang="fr-FR" sz="2000" b="1" dirty="0">
                <a:latin typeface="Verdana" panose="020B0604030504040204" pitchFamily="34" charset="0"/>
                <a:ea typeface="Verdana" panose="020B0604030504040204" pitchFamily="34" charset="0"/>
              </a:rPr>
              <a:t> est le dixième (10</a:t>
            </a:r>
            <a:r>
              <a:rPr lang="fr-FR" sz="2000" b="1" baseline="30000" dirty="0">
                <a:latin typeface="Verdana" panose="020B0604030504040204" pitchFamily="34" charset="0"/>
                <a:ea typeface="Verdana" panose="020B0604030504040204" pitchFamily="34" charset="0"/>
              </a:rPr>
              <a:t>e</a:t>
            </a:r>
            <a:r>
              <a:rPr lang="fr-FR" sz="2000" b="1" dirty="0">
                <a:latin typeface="Verdana" panose="020B0604030504040204" pitchFamily="34" charset="0"/>
                <a:ea typeface="Verdana" panose="020B0604030504040204" pitchFamily="34" charset="0"/>
              </a:rPr>
              <a:t>) pilier de la salat</a:t>
            </a:r>
          </a:p>
        </p:txBody>
      </p:sp>
      <p:sp>
        <p:nvSpPr>
          <p:cNvPr id="3" name="Espace réservé du contenu 2">
            <a:extLst>
              <a:ext uri="{FF2B5EF4-FFF2-40B4-BE49-F238E27FC236}">
                <a16:creationId xmlns:a16="http://schemas.microsoft.com/office/drawing/2014/main" id="{77DF42D6-82C6-17DF-359F-19D4C5EF992C}"/>
              </a:ext>
            </a:extLst>
          </p:cNvPr>
          <p:cNvSpPr>
            <a:spLocks noGrp="1"/>
          </p:cNvSpPr>
          <p:nvPr>
            <p:ph sz="half" idx="1"/>
          </p:nvPr>
        </p:nvSpPr>
        <p:spPr>
          <a:xfrm>
            <a:off x="838200" y="1474838"/>
            <a:ext cx="5181600" cy="5150772"/>
          </a:xfrm>
        </p:spPr>
        <p:txBody>
          <a:bodyPr>
            <a:noAutofit/>
          </a:bodyPr>
          <a:lstStyle/>
          <a:p>
            <a:r>
              <a:rPr lang="fr-FR" sz="1700" dirty="0">
                <a:latin typeface="Verdana" panose="020B0604030504040204" pitchFamily="34" charset="0"/>
                <a:ea typeface="Verdana" panose="020B0604030504040204" pitchFamily="34" charset="0"/>
              </a:rPr>
              <a:t>Il posera ses mains sur ses cuisses,  avec le pouce et le majeur de la main droite qui formeront un cercle. </a:t>
            </a:r>
          </a:p>
          <a:p>
            <a:pPr marL="0" indent="0">
              <a:buNone/>
            </a:pPr>
            <a:endParaRPr lang="fr-FR" sz="1700" dirty="0">
              <a:latin typeface="Verdana" panose="020B0604030504040204" pitchFamily="34" charset="0"/>
              <a:ea typeface="Verdana" panose="020B0604030504040204" pitchFamily="34" charset="0"/>
            </a:endParaRPr>
          </a:p>
          <a:p>
            <a:r>
              <a:rPr lang="fr-FR" sz="1700" dirty="0">
                <a:latin typeface="Verdana" panose="020B0604030504040204" pitchFamily="34" charset="0"/>
                <a:ea typeface="Verdana" panose="020B0604030504040204" pitchFamily="34" charset="0"/>
              </a:rPr>
              <a:t>Il dirigera son regard vers son index pendant cette posture assise. </a:t>
            </a:r>
          </a:p>
          <a:p>
            <a:pPr marL="0" indent="0">
              <a:buNone/>
            </a:pPr>
            <a:endParaRPr lang="fr-FR" sz="1700" dirty="0">
              <a:latin typeface="Verdana" panose="020B0604030504040204" pitchFamily="34" charset="0"/>
              <a:ea typeface="Verdana" panose="020B0604030504040204" pitchFamily="34" charset="0"/>
            </a:endParaRPr>
          </a:p>
          <a:p>
            <a:r>
              <a:rPr lang="fr-FR" sz="1700" dirty="0">
                <a:latin typeface="Verdana" panose="020B0604030504040204" pitchFamily="34" charset="0"/>
                <a:ea typeface="Verdana" panose="020B0604030504040204" pitchFamily="34" charset="0"/>
              </a:rPr>
              <a:t>Il prononcera le </a:t>
            </a:r>
            <a:r>
              <a:rPr lang="fr-FR" sz="1700" i="1" dirty="0" err="1">
                <a:latin typeface="Verdana" panose="020B0604030504040204" pitchFamily="34" charset="0"/>
                <a:ea typeface="Verdana" panose="020B0604030504040204" pitchFamily="34" charset="0"/>
              </a:rPr>
              <a:t>tachahoud</a:t>
            </a:r>
            <a:r>
              <a:rPr lang="fr-FR" sz="1700" dirty="0">
                <a:latin typeface="Verdana" panose="020B0604030504040204" pitchFamily="34" charset="0"/>
                <a:ea typeface="Verdana" panose="020B0604030504040204" pitchFamily="34" charset="0"/>
              </a:rPr>
              <a:t> et à chaque fois que le nom d’Allah est mentionné (x4), il dressera l’Index et le baissera après. </a:t>
            </a:r>
          </a:p>
          <a:p>
            <a:pPr marL="0" indent="0">
              <a:buNone/>
            </a:pPr>
            <a:endParaRPr lang="fr-FR" sz="1700" dirty="0">
              <a:latin typeface="Verdana" panose="020B0604030504040204" pitchFamily="34" charset="0"/>
              <a:ea typeface="Verdana" panose="020B0604030504040204" pitchFamily="34" charset="0"/>
            </a:endParaRPr>
          </a:p>
          <a:p>
            <a:r>
              <a:rPr lang="fr-FR" sz="1700" dirty="0">
                <a:latin typeface="Verdana" panose="020B0604030504040204" pitchFamily="34" charset="0"/>
                <a:ea typeface="Verdana" panose="020B0604030504040204" pitchFamily="34" charset="0"/>
              </a:rPr>
              <a:t>La formule : </a:t>
            </a:r>
            <a:r>
              <a:rPr lang="fr-FR" sz="1700" b="0" i="0" dirty="0">
                <a:effectLst/>
                <a:highlight>
                  <a:srgbClr val="FFFFFF"/>
                </a:highlight>
                <a:latin typeface="Verdana" panose="020B0604030504040204" pitchFamily="34" charset="0"/>
                <a:ea typeface="Verdana" panose="020B0604030504040204" pitchFamily="34" charset="0"/>
              </a:rPr>
              <a:t>Al-</a:t>
            </a:r>
            <a:r>
              <a:rPr lang="fr-FR" sz="1700" b="0" i="0" dirty="0" err="1">
                <a:effectLst/>
                <a:highlight>
                  <a:srgbClr val="FFFFFF"/>
                </a:highlight>
                <a:latin typeface="Verdana" panose="020B0604030504040204" pitchFamily="34" charset="0"/>
                <a:ea typeface="Verdana" panose="020B0604030504040204" pitchFamily="34" charset="0"/>
              </a:rPr>
              <a:t>Tahiyyâtu</a:t>
            </a:r>
            <a:r>
              <a:rPr lang="fr-FR" sz="1700" b="0" i="0" dirty="0">
                <a:effectLst/>
                <a:highlight>
                  <a:srgbClr val="FFFFFF"/>
                </a:highlight>
                <a:latin typeface="Verdana" panose="020B0604030504040204" pitchFamily="34" charset="0"/>
                <a:ea typeface="Verdana" panose="020B0604030504040204" pitchFamily="34" charset="0"/>
              </a:rPr>
              <a:t> </a:t>
            </a:r>
            <a:r>
              <a:rPr lang="fr-FR" sz="1700" b="1" i="0" dirty="0" err="1">
                <a:effectLst/>
                <a:highlight>
                  <a:srgbClr val="FFFFFF"/>
                </a:highlight>
                <a:latin typeface="Verdana" panose="020B0604030504040204" pitchFamily="34" charset="0"/>
                <a:ea typeface="Verdana" panose="020B0604030504040204" pitchFamily="34" charset="0"/>
              </a:rPr>
              <a:t>lillah</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wa</a:t>
            </a:r>
            <a:r>
              <a:rPr lang="fr-FR" sz="1700" b="0" i="0" dirty="0">
                <a:effectLst/>
                <a:highlight>
                  <a:srgbClr val="FFFFFF"/>
                </a:highlight>
                <a:latin typeface="Verdana" panose="020B0604030504040204" pitchFamily="34" charset="0"/>
                <a:ea typeface="Verdana" panose="020B0604030504040204" pitchFamily="34" charset="0"/>
              </a:rPr>
              <a:t> al-</a:t>
            </a:r>
            <a:r>
              <a:rPr lang="fr-FR" sz="1700" b="0" i="0" dirty="0" err="1">
                <a:effectLst/>
                <a:highlight>
                  <a:srgbClr val="FFFFFF"/>
                </a:highlight>
                <a:latin typeface="Verdana" panose="020B0604030504040204" pitchFamily="34" charset="0"/>
                <a:ea typeface="Verdana" panose="020B0604030504040204" pitchFamily="34" charset="0"/>
              </a:rPr>
              <a:t>Salawâtu</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wa</a:t>
            </a:r>
            <a:r>
              <a:rPr lang="fr-FR" sz="1700" b="0" i="0" dirty="0">
                <a:effectLst/>
                <a:highlight>
                  <a:srgbClr val="FFFFFF"/>
                </a:highlight>
                <a:latin typeface="Verdana" panose="020B0604030504040204" pitchFamily="34" charset="0"/>
                <a:ea typeface="Verdana" panose="020B0604030504040204" pitchFamily="34" charset="0"/>
              </a:rPr>
              <a:t> al-</a:t>
            </a:r>
            <a:r>
              <a:rPr lang="fr-FR" sz="1700" b="0" i="0" dirty="0" err="1">
                <a:effectLst/>
                <a:highlight>
                  <a:srgbClr val="FFFFFF"/>
                </a:highlight>
                <a:latin typeface="Verdana" panose="020B0604030504040204" pitchFamily="34" charset="0"/>
                <a:ea typeface="Verdana" panose="020B0604030504040204" pitchFamily="34" charset="0"/>
              </a:rPr>
              <a:t>Tayibbât</a:t>
            </a:r>
            <a:r>
              <a:rPr lang="fr-FR" sz="1700" b="0" i="0" dirty="0">
                <a:effectLst/>
                <a:highlight>
                  <a:srgbClr val="FFFFFF"/>
                </a:highlight>
                <a:latin typeface="Verdana" panose="020B0604030504040204" pitchFamily="34" charset="0"/>
                <a:ea typeface="Verdana" panose="020B0604030504040204" pitchFamily="34" charset="0"/>
              </a:rPr>
              <a:t>. Al-</a:t>
            </a:r>
            <a:r>
              <a:rPr lang="fr-FR" sz="1700" b="0" i="0" dirty="0" err="1">
                <a:effectLst/>
                <a:highlight>
                  <a:srgbClr val="FFFFFF"/>
                </a:highlight>
                <a:latin typeface="Verdana" panose="020B0604030504040204" pitchFamily="34" charset="0"/>
                <a:ea typeface="Verdana" panose="020B0604030504040204" pitchFamily="34" charset="0"/>
              </a:rPr>
              <a:t>Salâmu</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Alayka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Ayyuha</a:t>
            </a:r>
            <a:r>
              <a:rPr lang="fr-FR" sz="1700" b="0" i="0" dirty="0">
                <a:effectLst/>
                <a:highlight>
                  <a:srgbClr val="FFFFFF"/>
                </a:highlight>
                <a:latin typeface="Verdana" panose="020B0604030504040204" pitchFamily="34" charset="0"/>
                <a:ea typeface="Verdana" panose="020B0604030504040204" pitchFamily="34" charset="0"/>
              </a:rPr>
              <a:t> al-</a:t>
            </a:r>
            <a:r>
              <a:rPr lang="fr-FR" sz="1700" b="0" i="0" dirty="0" err="1">
                <a:effectLst/>
                <a:highlight>
                  <a:srgbClr val="FFFFFF"/>
                </a:highlight>
                <a:latin typeface="Verdana" panose="020B0604030504040204" pitchFamily="34" charset="0"/>
                <a:ea typeface="Verdana" panose="020B0604030504040204" pitchFamily="34" charset="0"/>
              </a:rPr>
              <a:t>Nabiy</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wa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Rahmatu</a:t>
            </a:r>
            <a:r>
              <a:rPr lang="fr-FR" sz="1700" b="1" i="0" dirty="0" err="1">
                <a:effectLst/>
                <a:highlight>
                  <a:srgbClr val="FFFFFF"/>
                </a:highlight>
                <a:latin typeface="Verdana" panose="020B0604030504040204" pitchFamily="34" charset="0"/>
                <a:ea typeface="Verdana" panose="020B0604030504040204" pitchFamily="34" charset="0"/>
              </a:rPr>
              <a:t>llah</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wa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Barakâtuh</a:t>
            </a:r>
            <a:r>
              <a:rPr lang="fr-FR" sz="1700" b="0" i="0" dirty="0">
                <a:effectLst/>
                <a:highlight>
                  <a:srgbClr val="FFFFFF"/>
                </a:highlight>
                <a:latin typeface="Verdana" panose="020B0604030504040204" pitchFamily="34" charset="0"/>
                <a:ea typeface="Verdana" panose="020B0604030504040204" pitchFamily="34" charset="0"/>
              </a:rPr>
              <a:t>. Al-Salam ‘</a:t>
            </a:r>
            <a:r>
              <a:rPr lang="fr-FR" sz="1700" b="0" i="0" dirty="0" err="1">
                <a:effectLst/>
                <a:highlight>
                  <a:srgbClr val="FFFFFF"/>
                </a:highlight>
                <a:latin typeface="Verdana" panose="020B0604030504040204" pitchFamily="34" charset="0"/>
                <a:ea typeface="Verdana" panose="020B0604030504040204" pitchFamily="34" charset="0"/>
              </a:rPr>
              <a:t>Alayna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wa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Alâ</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Ibâdil</a:t>
            </a:r>
            <a:r>
              <a:rPr lang="fr-FR" sz="1700" b="1" i="0" dirty="0" err="1">
                <a:effectLst/>
                <a:highlight>
                  <a:srgbClr val="FFFFFF"/>
                </a:highlight>
                <a:latin typeface="Verdana" panose="020B0604030504040204" pitchFamily="34" charset="0"/>
                <a:ea typeface="Verdana" panose="020B0604030504040204" pitchFamily="34" charset="0"/>
              </a:rPr>
              <a:t>lah</a:t>
            </a:r>
            <a:r>
              <a:rPr lang="fr-FR" sz="1700" b="0" i="0" dirty="0">
                <a:effectLst/>
                <a:highlight>
                  <a:srgbClr val="FFFFFF"/>
                </a:highlight>
                <a:latin typeface="Verdana" panose="020B0604030504040204" pitchFamily="34" charset="0"/>
                <a:ea typeface="Verdana" panose="020B0604030504040204" pitchFamily="34" charset="0"/>
              </a:rPr>
              <a:t> al-</a:t>
            </a:r>
            <a:r>
              <a:rPr lang="fr-FR" sz="1700" b="0" i="0" dirty="0" err="1">
                <a:effectLst/>
                <a:highlight>
                  <a:srgbClr val="FFFFFF"/>
                </a:highlight>
                <a:latin typeface="Verdana" panose="020B0604030504040204" pitchFamily="34" charset="0"/>
                <a:ea typeface="Verdana" panose="020B0604030504040204" pitchFamily="34" charset="0"/>
              </a:rPr>
              <a:t>Sâlihîn</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Achhadu</a:t>
            </a:r>
            <a:r>
              <a:rPr lang="fr-FR" sz="1700" b="0" i="0" dirty="0">
                <a:effectLst/>
                <a:highlight>
                  <a:srgbClr val="FFFFFF"/>
                </a:highlight>
                <a:latin typeface="Verdana" panose="020B0604030504040204" pitchFamily="34" charset="0"/>
                <a:ea typeface="Verdana" panose="020B0604030504040204" pitchFamily="34" charset="0"/>
              </a:rPr>
              <a:t> an lâ </a:t>
            </a:r>
            <a:r>
              <a:rPr lang="fr-FR" sz="1700" b="0" i="0" dirty="0" err="1">
                <a:effectLst/>
                <a:highlight>
                  <a:srgbClr val="FFFFFF"/>
                </a:highlight>
                <a:latin typeface="Verdana" panose="020B0604030504040204" pitchFamily="34" charset="0"/>
                <a:ea typeface="Verdana" panose="020B0604030504040204" pitchFamily="34" charset="0"/>
              </a:rPr>
              <a:t>ilâha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illal</a:t>
            </a:r>
            <a:r>
              <a:rPr lang="fr-FR" sz="1700" b="1" i="0" dirty="0" err="1">
                <a:effectLst/>
                <a:highlight>
                  <a:srgbClr val="FFFFFF"/>
                </a:highlight>
                <a:latin typeface="Verdana" panose="020B0604030504040204" pitchFamily="34" charset="0"/>
                <a:ea typeface="Verdana" panose="020B0604030504040204" pitchFamily="34" charset="0"/>
              </a:rPr>
              <a:t>lah</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wa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achhadu</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anna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Muhammadan</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abduhu</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wa</a:t>
            </a:r>
            <a:r>
              <a:rPr lang="fr-FR" sz="1700" b="0" i="0" dirty="0">
                <a:effectLst/>
                <a:highlight>
                  <a:srgbClr val="FFFFFF"/>
                </a:highlight>
                <a:latin typeface="Verdana" panose="020B0604030504040204" pitchFamily="34" charset="0"/>
                <a:ea typeface="Verdana" panose="020B0604030504040204" pitchFamily="34" charset="0"/>
              </a:rPr>
              <a:t> </a:t>
            </a:r>
            <a:r>
              <a:rPr lang="fr-FR" sz="1700" b="0" i="0" dirty="0" err="1">
                <a:effectLst/>
                <a:highlight>
                  <a:srgbClr val="FFFFFF"/>
                </a:highlight>
                <a:latin typeface="Verdana" panose="020B0604030504040204" pitchFamily="34" charset="0"/>
                <a:ea typeface="Verdana" panose="020B0604030504040204" pitchFamily="34" charset="0"/>
              </a:rPr>
              <a:t>Rasûlu</a:t>
            </a:r>
            <a:r>
              <a:rPr lang="fr-FR" sz="1700" b="0" i="0" dirty="0">
                <a:effectLst/>
                <a:highlight>
                  <a:srgbClr val="FFFFFF"/>
                </a:highlight>
                <a:latin typeface="Verdana" panose="020B0604030504040204" pitchFamily="34" charset="0"/>
                <a:ea typeface="Verdana" panose="020B0604030504040204" pitchFamily="34" charset="0"/>
              </a:rPr>
              <a:t>. </a:t>
            </a:r>
            <a:endParaRPr lang="fr-FR" sz="1700" dirty="0">
              <a:latin typeface="Verdana" panose="020B0604030504040204" pitchFamily="34" charset="0"/>
              <a:ea typeface="Verdana" panose="020B0604030504040204" pitchFamily="34" charset="0"/>
            </a:endParaRPr>
          </a:p>
        </p:txBody>
      </p:sp>
      <p:pic>
        <p:nvPicPr>
          <p:cNvPr id="6" name="Espace réservé du contenu 5">
            <a:extLst>
              <a:ext uri="{FF2B5EF4-FFF2-40B4-BE49-F238E27FC236}">
                <a16:creationId xmlns:a16="http://schemas.microsoft.com/office/drawing/2014/main" id="{C4E5E5A2-853E-89FA-721C-F82542A530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9684" y="2494727"/>
            <a:ext cx="5181600" cy="2252003"/>
          </a:xfrm>
        </p:spPr>
      </p:pic>
    </p:spTree>
    <p:extLst>
      <p:ext uri="{BB962C8B-B14F-4D97-AF65-F5344CB8AC3E}">
        <p14:creationId xmlns:p14="http://schemas.microsoft.com/office/powerpoint/2010/main" val="523247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26EB1F-2D3F-E15E-C66C-A68E78AD105C}"/>
              </a:ext>
            </a:extLst>
          </p:cNvPr>
          <p:cNvSpPr>
            <a:spLocks noGrp="1"/>
          </p:cNvSpPr>
          <p:nvPr>
            <p:ph type="title"/>
          </p:nvPr>
        </p:nvSpPr>
        <p:spPr/>
        <p:txBody>
          <a:bodyPr>
            <a:normAutofit/>
          </a:bodyPr>
          <a:lstStyle/>
          <a:p>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S’asseoir pour exécuter le dernier </a:t>
            </a:r>
            <a:r>
              <a:rPr lang="fr-FR" sz="2000" b="1" i="0" dirty="0" err="1">
                <a:solidFill>
                  <a:srgbClr val="222222"/>
                </a:solidFill>
                <a:effectLst/>
                <a:highlight>
                  <a:srgbClr val="FFFFFF"/>
                </a:highlight>
                <a:latin typeface="Verdana" panose="020B0604030504040204" pitchFamily="34" charset="0"/>
                <a:ea typeface="Verdana" panose="020B0604030504040204" pitchFamily="34" charset="0"/>
              </a:rPr>
              <a:t>tachahoud</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 est le 11e pilier de la salat. </a:t>
            </a:r>
            <a:endParaRPr lang="fr-FR" sz="2000" b="1" dirty="0">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E35AECA6-3455-AA5F-A1D9-1B4701A8D85B}"/>
              </a:ext>
            </a:extLst>
          </p:cNvPr>
          <p:cNvSpPr>
            <a:spLocks noGrp="1"/>
          </p:cNvSpPr>
          <p:nvPr>
            <p:ph sz="half" idx="1"/>
          </p:nvPr>
        </p:nvSpPr>
        <p:spPr/>
        <p:txBody>
          <a:bodyPr/>
          <a:lstStyle/>
          <a:p>
            <a:endParaRPr lang="fr-FR" dirty="0"/>
          </a:p>
          <a:p>
            <a:r>
              <a:rPr lang="fr-FR" sz="2000" dirty="0">
                <a:latin typeface="Verdana" panose="020B0604030504040204" pitchFamily="34" charset="0"/>
                <a:ea typeface="Verdana" panose="020B0604030504040204" pitchFamily="34" charset="0"/>
              </a:rPr>
              <a:t>La position </a:t>
            </a:r>
            <a:r>
              <a:rPr lang="fr-FR" sz="2000" dirty="0" err="1">
                <a:latin typeface="Verdana" panose="020B0604030504040204" pitchFamily="34" charset="0"/>
                <a:ea typeface="Verdana" panose="020B0604030504040204" pitchFamily="34" charset="0"/>
              </a:rPr>
              <a:t>tawarrouk</a:t>
            </a:r>
            <a:r>
              <a:rPr lang="fr-FR" sz="2000" dirty="0">
                <a:latin typeface="Verdana" panose="020B0604030504040204" pitchFamily="34" charset="0"/>
                <a:ea typeface="Verdana" panose="020B0604030504040204" pitchFamily="34" charset="0"/>
              </a:rPr>
              <a:t> sera </a:t>
            </a:r>
            <a:r>
              <a:rPr lang="fr-FR" sz="2000" b="1" dirty="0">
                <a:latin typeface="Verdana" panose="020B0604030504040204" pitchFamily="34" charset="0"/>
                <a:ea typeface="Verdana" panose="020B0604030504040204" pitchFamily="34" charset="0"/>
              </a:rPr>
              <a:t>recommandée </a:t>
            </a:r>
            <a:r>
              <a:rPr lang="fr-FR" sz="2000" dirty="0">
                <a:latin typeface="Verdana" panose="020B0604030504040204" pitchFamily="34" charset="0"/>
                <a:ea typeface="Verdana" panose="020B0604030504040204" pitchFamily="34" charset="0"/>
              </a:rPr>
              <a:t>dans le dernier </a:t>
            </a:r>
            <a:r>
              <a:rPr lang="fr-FR" sz="2000" dirty="0" err="1">
                <a:latin typeface="Verdana" panose="020B0604030504040204" pitchFamily="34" charset="0"/>
                <a:ea typeface="Verdana" panose="020B0604030504040204" pitchFamily="34" charset="0"/>
              </a:rPr>
              <a:t>tachahoud</a:t>
            </a:r>
            <a:r>
              <a:rPr lang="fr-FR" sz="2000" dirty="0">
                <a:latin typeface="Verdana" panose="020B0604030504040204" pitchFamily="34" charset="0"/>
                <a:ea typeface="Verdana" panose="020B0604030504040204" pitchFamily="34" charset="0"/>
              </a:rPr>
              <a:t> (uniquement dans les prières qui comportent 2 </a:t>
            </a:r>
            <a:r>
              <a:rPr lang="fr-FR" sz="2000" dirty="0" err="1">
                <a:latin typeface="Verdana" panose="020B0604030504040204" pitchFamily="34" charset="0"/>
                <a:ea typeface="Verdana" panose="020B0604030504040204" pitchFamily="34" charset="0"/>
              </a:rPr>
              <a:t>tachahoud</a:t>
            </a:r>
            <a:r>
              <a:rPr lang="fr-FR" sz="2000" dirty="0">
                <a:latin typeface="Verdana" panose="020B0604030504040204" pitchFamily="34" charset="0"/>
                <a:ea typeface="Verdana" panose="020B0604030504040204" pitchFamily="34" charset="0"/>
              </a:rPr>
              <a:t>).</a:t>
            </a:r>
          </a:p>
        </p:txBody>
      </p:sp>
      <p:pic>
        <p:nvPicPr>
          <p:cNvPr id="10" name="Espace réservé du contenu 9">
            <a:extLst>
              <a:ext uri="{FF2B5EF4-FFF2-40B4-BE49-F238E27FC236}">
                <a16:creationId xmlns:a16="http://schemas.microsoft.com/office/drawing/2014/main" id="{7FFED6E7-EA72-D570-B777-B3A9080435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3174" y="1825625"/>
            <a:ext cx="3339651" cy="4351338"/>
          </a:xfrm>
        </p:spPr>
      </p:pic>
    </p:spTree>
    <p:extLst>
      <p:ext uri="{BB962C8B-B14F-4D97-AF65-F5344CB8AC3E}">
        <p14:creationId xmlns:p14="http://schemas.microsoft.com/office/powerpoint/2010/main" val="287189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2EA2F-4548-4D8C-71F5-B27C3B99E032}"/>
              </a:ext>
            </a:extLst>
          </p:cNvPr>
          <p:cNvSpPr>
            <a:spLocks noGrp="1"/>
          </p:cNvSpPr>
          <p:nvPr>
            <p:ph type="title"/>
          </p:nvPr>
        </p:nvSpPr>
        <p:spPr/>
        <p:txBody>
          <a:bodyPr>
            <a:normAutofit/>
          </a:bodyPr>
          <a:lstStyle/>
          <a:p>
            <a:pPr algn="ctr"/>
            <a:r>
              <a:rPr lang="fr-FR" sz="2000" b="1" dirty="0">
                <a:latin typeface="Verdana" panose="020B0604030504040204" pitchFamily="34" charset="0"/>
                <a:ea typeface="Verdana" panose="020B0604030504040204" pitchFamily="34" charset="0"/>
              </a:rPr>
              <a:t>La prière sur le Prophète est le douzième (12</a:t>
            </a:r>
            <a:r>
              <a:rPr lang="fr-FR" sz="2000" b="1" baseline="30000" dirty="0">
                <a:latin typeface="Verdana" panose="020B0604030504040204" pitchFamily="34" charset="0"/>
                <a:ea typeface="Verdana" panose="020B0604030504040204" pitchFamily="34" charset="0"/>
              </a:rPr>
              <a:t>e</a:t>
            </a:r>
            <a:r>
              <a:rPr lang="fr-FR" sz="2000" b="1" dirty="0">
                <a:latin typeface="Verdana" panose="020B0604030504040204" pitchFamily="34" charset="0"/>
                <a:ea typeface="Verdana" panose="020B0604030504040204" pitchFamily="34" charset="0"/>
              </a:rPr>
              <a:t>) pilier de la prière</a:t>
            </a:r>
          </a:p>
        </p:txBody>
      </p:sp>
      <p:sp>
        <p:nvSpPr>
          <p:cNvPr id="3" name="Espace réservé du contenu 2">
            <a:extLst>
              <a:ext uri="{FF2B5EF4-FFF2-40B4-BE49-F238E27FC236}">
                <a16:creationId xmlns:a16="http://schemas.microsoft.com/office/drawing/2014/main" id="{143AB6C4-C3B2-AE18-0291-38D899246F96}"/>
              </a:ext>
            </a:extLst>
          </p:cNvPr>
          <p:cNvSpPr>
            <a:spLocks noGrp="1"/>
          </p:cNvSpPr>
          <p:nvPr>
            <p:ph idx="1"/>
          </p:nvPr>
        </p:nvSpPr>
        <p:spPr/>
        <p:txBody>
          <a:bodyPr>
            <a:normAutofit lnSpcReduction="10000"/>
          </a:bodyPr>
          <a:lstStyle/>
          <a:p>
            <a:pPr marL="0" indent="0">
              <a:buNone/>
            </a:pPr>
            <a:r>
              <a:rPr lang="fr-FR" sz="2000" dirty="0">
                <a:latin typeface="Verdana" panose="020B0604030504040204" pitchFamily="34" charset="0"/>
                <a:ea typeface="Verdana" panose="020B0604030504040204" pitchFamily="34" charset="0"/>
              </a:rPr>
              <a:t>La formule est la suivante : </a:t>
            </a:r>
          </a:p>
          <a:p>
            <a:pPr marL="0" indent="0">
              <a:buNone/>
            </a:pPr>
            <a:endParaRPr lang="fr-FR" sz="2000" dirty="0">
              <a:latin typeface="Verdana" panose="020B0604030504040204" pitchFamily="34" charset="0"/>
              <a:ea typeface="Verdana" panose="020B0604030504040204" pitchFamily="34" charset="0"/>
            </a:endParaRPr>
          </a:p>
          <a:p>
            <a:pPr marL="0" indent="0">
              <a:buNone/>
            </a:pP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Allâhumma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u="sng" dirty="0" err="1">
                <a:effectLst/>
                <a:highlight>
                  <a:srgbClr val="FFFFFF"/>
                </a:highlight>
                <a:latin typeface="Verdana" panose="020B0604030504040204" pitchFamily="34" charset="0"/>
                <a:ea typeface="Verdana" panose="020B0604030504040204" pitchFamily="34" charset="0"/>
              </a:rPr>
              <a:t>s</a:t>
            </a:r>
            <a:r>
              <a:rPr lang="fr-FR" sz="2000" b="0" i="1" dirty="0" err="1">
                <a:effectLst/>
                <a:highlight>
                  <a:srgbClr val="FFFFFF"/>
                </a:highlight>
                <a:latin typeface="Verdana" panose="020B0604030504040204" pitchFamily="34" charset="0"/>
                <a:ea typeface="Verdana" panose="020B0604030504040204" pitchFamily="34" charset="0"/>
              </a:rPr>
              <a:t>alli</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mu</a:t>
            </a:r>
            <a:r>
              <a:rPr lang="fr-FR" sz="2000" b="0" i="1" u="sng" dirty="0" err="1">
                <a:effectLst/>
                <a:highlight>
                  <a:srgbClr val="FFFFFF"/>
                </a:highlight>
                <a:latin typeface="Verdana" panose="020B0604030504040204" pitchFamily="34" charset="0"/>
                <a:ea typeface="Verdana" panose="020B0604030504040204" pitchFamily="34" charset="0"/>
              </a:rPr>
              <a:t>h</a:t>
            </a:r>
            <a:r>
              <a:rPr lang="fr-FR" sz="2000" b="0" i="1" dirty="0" err="1">
                <a:effectLst/>
                <a:highlight>
                  <a:srgbClr val="FFFFFF"/>
                </a:highlight>
                <a:latin typeface="Verdana" panose="020B0604030504040204" pitchFamily="34" charset="0"/>
                <a:ea typeface="Verdana" panose="020B0604030504040204" pitchFamily="34" charset="0"/>
              </a:rPr>
              <a:t>ammad</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wa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âli</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mu</a:t>
            </a:r>
            <a:r>
              <a:rPr lang="fr-FR" sz="2000" b="0" i="1" u="sng" dirty="0" err="1">
                <a:effectLst/>
                <a:highlight>
                  <a:srgbClr val="FFFFFF"/>
                </a:highlight>
                <a:latin typeface="Verdana" panose="020B0604030504040204" pitchFamily="34" charset="0"/>
                <a:ea typeface="Verdana" panose="020B0604030504040204" pitchFamily="34" charset="0"/>
              </a:rPr>
              <a:t>h</a:t>
            </a:r>
            <a:r>
              <a:rPr lang="fr-FR" sz="2000" b="0" i="1" dirty="0" err="1">
                <a:effectLst/>
                <a:highlight>
                  <a:srgbClr val="FFFFFF"/>
                </a:highlight>
                <a:latin typeface="Verdana" panose="020B0604030504040204" pitchFamily="34" charset="0"/>
                <a:ea typeface="Verdana" panose="020B0604030504040204" pitchFamily="34" charset="0"/>
              </a:rPr>
              <a:t>ammad</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kamâ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u="sng" dirty="0" err="1">
                <a:effectLst/>
                <a:highlight>
                  <a:srgbClr val="FFFFFF"/>
                </a:highlight>
                <a:latin typeface="Verdana" panose="020B0604030504040204" pitchFamily="34" charset="0"/>
                <a:ea typeface="Verdana" panose="020B0604030504040204" pitchFamily="34" charset="0"/>
              </a:rPr>
              <a:t>s</a:t>
            </a:r>
            <a:r>
              <a:rPr lang="fr-FR" sz="2000" b="0" i="1" dirty="0" err="1">
                <a:effectLst/>
                <a:highlight>
                  <a:srgbClr val="FFFFFF"/>
                </a:highlight>
                <a:latin typeface="Verdana" panose="020B0604030504040204" pitchFamily="34" charset="0"/>
                <a:ea typeface="Verdana" panose="020B0604030504040204" pitchFamily="34" charset="0"/>
              </a:rPr>
              <a:t>allayta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ibrâhîm</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wa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âli</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ibrâhîm</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innaka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u="sng" dirty="0" err="1">
                <a:effectLst/>
                <a:highlight>
                  <a:srgbClr val="FFFFFF"/>
                </a:highlight>
                <a:latin typeface="Verdana" panose="020B0604030504040204" pitchFamily="34" charset="0"/>
                <a:ea typeface="Verdana" panose="020B0604030504040204" pitchFamily="34" charset="0"/>
              </a:rPr>
              <a:t>h</a:t>
            </a:r>
            <a:r>
              <a:rPr lang="fr-FR" sz="2000" b="0" i="1" dirty="0" err="1">
                <a:effectLst/>
                <a:highlight>
                  <a:srgbClr val="FFFFFF"/>
                </a:highlight>
                <a:latin typeface="Verdana" panose="020B0604030504040204" pitchFamily="34" charset="0"/>
                <a:ea typeface="Verdana" panose="020B0604030504040204" pitchFamily="34" charset="0"/>
              </a:rPr>
              <a:t>amîdun</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majîd</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wa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bârik</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mu</a:t>
            </a:r>
            <a:r>
              <a:rPr lang="fr-FR" sz="2000" b="0" i="1" u="sng" dirty="0" err="1">
                <a:effectLst/>
                <a:highlight>
                  <a:srgbClr val="FFFFFF"/>
                </a:highlight>
                <a:latin typeface="Verdana" panose="020B0604030504040204" pitchFamily="34" charset="0"/>
                <a:ea typeface="Verdana" panose="020B0604030504040204" pitchFamily="34" charset="0"/>
              </a:rPr>
              <a:t>h</a:t>
            </a:r>
            <a:r>
              <a:rPr lang="fr-FR" sz="2000" b="0" i="1" dirty="0" err="1">
                <a:effectLst/>
                <a:highlight>
                  <a:srgbClr val="FFFFFF"/>
                </a:highlight>
                <a:latin typeface="Verdana" panose="020B0604030504040204" pitchFamily="34" charset="0"/>
                <a:ea typeface="Verdana" panose="020B0604030504040204" pitchFamily="34" charset="0"/>
              </a:rPr>
              <a:t>ammad</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wa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âli</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mu</a:t>
            </a:r>
            <a:r>
              <a:rPr lang="fr-FR" sz="2000" b="0" i="1" u="sng" dirty="0" err="1">
                <a:effectLst/>
                <a:highlight>
                  <a:srgbClr val="FFFFFF"/>
                </a:highlight>
                <a:latin typeface="Verdana" panose="020B0604030504040204" pitchFamily="34" charset="0"/>
                <a:ea typeface="Verdana" panose="020B0604030504040204" pitchFamily="34" charset="0"/>
              </a:rPr>
              <a:t>h</a:t>
            </a:r>
            <a:r>
              <a:rPr lang="fr-FR" sz="2000" b="0" i="1" dirty="0" err="1">
                <a:effectLst/>
                <a:highlight>
                  <a:srgbClr val="FFFFFF"/>
                </a:highlight>
                <a:latin typeface="Verdana" panose="020B0604030504040204" pitchFamily="34" charset="0"/>
                <a:ea typeface="Verdana" panose="020B0604030504040204" pitchFamily="34" charset="0"/>
              </a:rPr>
              <a:t>ammad</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kamâ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bârakta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ibrâhîm</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wa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alâ</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âli</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ibrâhîm</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innaka</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u="sng" dirty="0" err="1">
                <a:effectLst/>
                <a:highlight>
                  <a:srgbClr val="FFFFFF"/>
                </a:highlight>
                <a:latin typeface="Verdana" panose="020B0604030504040204" pitchFamily="34" charset="0"/>
                <a:ea typeface="Verdana" panose="020B0604030504040204" pitchFamily="34" charset="0"/>
              </a:rPr>
              <a:t>h</a:t>
            </a:r>
            <a:r>
              <a:rPr lang="fr-FR" sz="2000" b="0" i="1" dirty="0" err="1">
                <a:effectLst/>
                <a:highlight>
                  <a:srgbClr val="FFFFFF"/>
                </a:highlight>
                <a:latin typeface="Verdana" panose="020B0604030504040204" pitchFamily="34" charset="0"/>
                <a:ea typeface="Verdana" panose="020B0604030504040204" pitchFamily="34" charset="0"/>
              </a:rPr>
              <a:t>amîdun</a:t>
            </a:r>
            <a:r>
              <a:rPr lang="fr-FR" sz="2000" b="0" i="1" dirty="0">
                <a:effectLst/>
                <a:highlight>
                  <a:srgbClr val="FFFFFF"/>
                </a:highlight>
                <a:latin typeface="Verdana" panose="020B0604030504040204" pitchFamily="34" charset="0"/>
                <a:ea typeface="Verdana" panose="020B0604030504040204" pitchFamily="34" charset="0"/>
              </a:rPr>
              <a:t> </a:t>
            </a:r>
            <a:r>
              <a:rPr lang="fr-FR" sz="2000" b="0" i="1" dirty="0" err="1">
                <a:effectLst/>
                <a:highlight>
                  <a:srgbClr val="FFFFFF"/>
                </a:highlight>
                <a:latin typeface="Verdana" panose="020B0604030504040204" pitchFamily="34" charset="0"/>
                <a:ea typeface="Verdana" panose="020B0604030504040204" pitchFamily="34" charset="0"/>
              </a:rPr>
              <a:t>majîd</a:t>
            </a:r>
            <a:r>
              <a:rPr lang="fr-FR" sz="2000" b="0" i="1" dirty="0">
                <a:effectLst/>
                <a:highlight>
                  <a:srgbClr val="FFFFFF"/>
                </a:highlight>
                <a:latin typeface="Verdana" panose="020B0604030504040204" pitchFamily="34" charset="0"/>
                <a:ea typeface="Verdana" panose="020B0604030504040204" pitchFamily="34" charset="0"/>
              </a:rPr>
              <a:t>.</a:t>
            </a:r>
            <a:r>
              <a:rPr lang="fr-FR" sz="2000" i="1" dirty="0">
                <a:highlight>
                  <a:srgbClr val="FFFFFF"/>
                </a:highlight>
                <a:latin typeface="Verdana" panose="020B0604030504040204" pitchFamily="34" charset="0"/>
                <a:ea typeface="Verdana" panose="020B0604030504040204" pitchFamily="34" charset="0"/>
              </a:rPr>
              <a:t>»</a:t>
            </a:r>
            <a:endParaRPr lang="fr-FR" sz="2000" b="0" i="1" dirty="0">
              <a:effectLst/>
              <a:highlight>
                <a:srgbClr val="FFFFFF"/>
              </a:highlight>
              <a:latin typeface="Verdana" panose="020B0604030504040204" pitchFamily="34" charset="0"/>
              <a:ea typeface="Verdana" panose="020B0604030504040204" pitchFamily="34" charset="0"/>
            </a:endParaRPr>
          </a:p>
          <a:p>
            <a:pPr marL="0" indent="0">
              <a:buNone/>
            </a:pPr>
            <a:endParaRPr lang="fr-FR" sz="2000" i="1" dirty="0">
              <a:highlight>
                <a:srgbClr val="FFFFFF"/>
              </a:highlight>
              <a:latin typeface="Verdana" panose="020B0604030504040204" pitchFamily="34" charset="0"/>
              <a:ea typeface="Verdana" panose="020B0604030504040204" pitchFamily="34" charset="0"/>
            </a:endParaRPr>
          </a:p>
          <a:p>
            <a:pPr marL="0" indent="0">
              <a:buNone/>
            </a:pPr>
            <a:r>
              <a:rPr lang="fr-FR" sz="2000" dirty="0">
                <a:latin typeface="Verdana" panose="020B0604030504040204" pitchFamily="34" charset="0"/>
                <a:ea typeface="Verdana" panose="020B0604030504040204" pitchFamily="34" charset="0"/>
              </a:rPr>
              <a:t>Après cela, la </a:t>
            </a:r>
            <a:r>
              <a:rPr lang="fr-FR" sz="2000" b="1" dirty="0">
                <a:latin typeface="Verdana" panose="020B0604030504040204" pitchFamily="34" charset="0"/>
                <a:ea typeface="Verdana" panose="020B0604030504040204" pitchFamily="34" charset="0"/>
              </a:rPr>
              <a:t>sounna</a:t>
            </a:r>
            <a:r>
              <a:rPr lang="fr-FR" sz="2000" dirty="0">
                <a:latin typeface="Verdana" panose="020B0604030504040204" pitchFamily="34" charset="0"/>
                <a:ea typeface="Verdana" panose="020B0604030504040204" pitchFamily="34" charset="0"/>
              </a:rPr>
              <a:t> nous dit de prononcer l’invocation suivante : </a:t>
            </a:r>
          </a:p>
          <a:p>
            <a:pPr marL="0" indent="0">
              <a:buNone/>
            </a:pP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Allahoumma</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inni</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a’oudhou</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bika</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min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adhabi</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jahanam</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p>
          <a:p>
            <a:pPr marL="0" indent="0">
              <a:buNone/>
            </a:pP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wa</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min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adhab</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al-</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qabr</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p>
          <a:p>
            <a:pPr marL="0" indent="0">
              <a:buNone/>
            </a:pP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wa</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min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fitnati</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almahya</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wa</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al-</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mamati</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p>
          <a:p>
            <a:pPr marL="0" indent="0">
              <a:buNone/>
            </a:pP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wa</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min chari </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fîtnati</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al-</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massih</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ad-</a:t>
            </a:r>
            <a:r>
              <a:rPr lang="fr-FR" sz="2000" i="1" dirty="0" err="1">
                <a:solidFill>
                  <a:srgbClr val="303030"/>
                </a:solidFill>
                <a:effectLst/>
                <a:highlight>
                  <a:srgbClr val="FFFFFF"/>
                </a:highlight>
                <a:latin typeface="Verdana" panose="020B0604030504040204" pitchFamily="34" charset="0"/>
                <a:ea typeface="Verdana" panose="020B0604030504040204" pitchFamily="34" charset="0"/>
              </a:rPr>
              <a:t>Dadjdjal</a:t>
            </a:r>
            <a:r>
              <a:rPr lang="fr-FR" sz="2000" i="1" dirty="0">
                <a:solidFill>
                  <a:srgbClr val="303030"/>
                </a:solidFill>
                <a:effectLst/>
                <a:highlight>
                  <a:srgbClr val="FFFFFF"/>
                </a:highlight>
                <a:latin typeface="Verdana" panose="020B0604030504040204" pitchFamily="34" charset="0"/>
                <a:ea typeface="Verdana" panose="020B0604030504040204" pitchFamily="34" charset="0"/>
              </a:rPr>
              <a:t> »</a:t>
            </a:r>
            <a:r>
              <a:rPr lang="fr-FR" sz="2000" i="1" dirty="0">
                <a:latin typeface="Verdana" panose="020B0604030504040204" pitchFamily="34" charset="0"/>
                <a:ea typeface="Verdana" panose="020B0604030504040204" pitchFamily="34" charset="0"/>
              </a:rPr>
              <a:t> </a:t>
            </a:r>
          </a:p>
          <a:p>
            <a:pPr marL="0" indent="0">
              <a:buNone/>
            </a:pPr>
            <a:endParaRPr lang="fr-FR" dirty="0"/>
          </a:p>
        </p:txBody>
      </p:sp>
    </p:spTree>
    <p:extLst>
      <p:ext uri="{BB962C8B-B14F-4D97-AF65-F5344CB8AC3E}">
        <p14:creationId xmlns:p14="http://schemas.microsoft.com/office/powerpoint/2010/main" val="222172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ECE9E-D4D1-930E-E5FD-4B8657C17169}"/>
              </a:ext>
            </a:extLst>
          </p:cNvPr>
          <p:cNvSpPr>
            <a:spLocks noGrp="1"/>
          </p:cNvSpPr>
          <p:nvPr>
            <p:ph type="title"/>
          </p:nvPr>
        </p:nvSpPr>
        <p:spPr/>
        <p:txBody>
          <a:bodyPr>
            <a:normAutofit/>
          </a:bodyPr>
          <a:lstStyle/>
          <a:p>
            <a:r>
              <a:rPr lang="fr-FR" sz="2000" b="1" dirty="0">
                <a:latin typeface="Verdana" panose="020B0604030504040204" pitchFamily="34" charset="0"/>
                <a:ea typeface="Verdana" panose="020B0604030504040204" pitchFamily="34" charset="0"/>
              </a:rPr>
              <a:t>Le treizième (13</a:t>
            </a:r>
            <a:r>
              <a:rPr lang="fr-FR" sz="2000" b="1" baseline="30000" dirty="0">
                <a:latin typeface="Verdana" panose="020B0604030504040204" pitchFamily="34" charset="0"/>
                <a:ea typeface="Verdana" panose="020B0604030504040204" pitchFamily="34" charset="0"/>
              </a:rPr>
              <a:t>e</a:t>
            </a:r>
            <a:r>
              <a:rPr lang="fr-FR" sz="2000" b="1" dirty="0">
                <a:latin typeface="Verdana" panose="020B0604030504040204" pitchFamily="34" charset="0"/>
                <a:ea typeface="Verdana" panose="020B0604030504040204" pitchFamily="34" charset="0"/>
              </a:rPr>
              <a:t>) pilier sera le respect de l’ordre des piliers. </a:t>
            </a:r>
          </a:p>
        </p:txBody>
      </p:sp>
      <p:sp>
        <p:nvSpPr>
          <p:cNvPr id="3" name="Espace réservé du contenu 2">
            <a:extLst>
              <a:ext uri="{FF2B5EF4-FFF2-40B4-BE49-F238E27FC236}">
                <a16:creationId xmlns:a16="http://schemas.microsoft.com/office/drawing/2014/main" id="{03516CFB-2845-006F-01EB-8A11C99CC4CD}"/>
              </a:ext>
            </a:extLst>
          </p:cNvPr>
          <p:cNvSpPr>
            <a:spLocks noGrp="1"/>
          </p:cNvSpPr>
          <p:nvPr>
            <p:ph idx="1"/>
          </p:nvPr>
        </p:nvSpPr>
        <p:spPr/>
        <p:txBody>
          <a:bodyPr>
            <a:normAutofit/>
          </a:bodyPr>
          <a:lstStyle/>
          <a:p>
            <a:pPr marL="0" indent="0">
              <a:buNone/>
            </a:pPr>
            <a:endParaRPr lang="fr-FR" sz="2000" u="sng" dirty="0">
              <a:latin typeface="Verdana" panose="020B0604030504040204" pitchFamily="34" charset="0"/>
              <a:ea typeface="Verdana" panose="020B0604030504040204" pitchFamily="34" charset="0"/>
            </a:endParaRPr>
          </a:p>
          <a:p>
            <a:pPr marL="0" indent="0">
              <a:buNone/>
            </a:pPr>
            <a:r>
              <a:rPr lang="fr-FR" sz="2000" u="sng" dirty="0">
                <a:latin typeface="Verdana" panose="020B0604030504040204" pitchFamily="34" charset="0"/>
                <a:ea typeface="Verdana" panose="020B0604030504040204" pitchFamily="34" charset="0"/>
              </a:rPr>
              <a:t>Exemple</a:t>
            </a:r>
            <a:r>
              <a:rPr lang="fr-FR" sz="2000" dirty="0">
                <a:latin typeface="Verdana" panose="020B0604030504040204" pitchFamily="34" charset="0"/>
                <a:ea typeface="Verdana" panose="020B0604030504040204" pitchFamily="34" charset="0"/>
              </a:rPr>
              <a:t> : on ne peut pas commencer la prière par la Fatiha avant d’exécuter le  </a:t>
            </a:r>
            <a:r>
              <a:rPr lang="fr-FR" sz="2000" dirty="0" err="1">
                <a:latin typeface="Verdana" panose="020B0604030504040204" pitchFamily="34" charset="0"/>
                <a:ea typeface="Verdana" panose="020B0604030504040204" pitchFamily="34" charset="0"/>
              </a:rPr>
              <a:t>takbiratoul</a:t>
            </a:r>
            <a:r>
              <a:rPr lang="fr-FR" sz="2000" dirty="0">
                <a:latin typeface="Verdana" panose="020B0604030504040204" pitchFamily="34" charset="0"/>
                <a:ea typeface="Verdana" panose="020B0604030504040204" pitchFamily="34" charset="0"/>
              </a:rPr>
              <a:t> ihram, ni faire devancer la prosternation (</a:t>
            </a:r>
            <a:r>
              <a:rPr lang="fr-FR" sz="2000" dirty="0" err="1">
                <a:latin typeface="Verdana" panose="020B0604030504040204" pitchFamily="34" charset="0"/>
                <a:ea typeface="Verdana" panose="020B0604030504040204" pitchFamily="34" charset="0"/>
              </a:rPr>
              <a:t>soujoud</a:t>
            </a:r>
            <a:r>
              <a:rPr lang="fr-FR" sz="2000" dirty="0">
                <a:latin typeface="Verdana" panose="020B0604030504040204" pitchFamily="34" charset="0"/>
                <a:ea typeface="Verdana" panose="020B0604030504040204" pitchFamily="34" charset="0"/>
              </a:rPr>
              <a:t>) avant l’inclinaison (</a:t>
            </a:r>
            <a:r>
              <a:rPr lang="fr-FR" sz="2000" dirty="0" err="1">
                <a:latin typeface="Verdana" panose="020B0604030504040204" pitchFamily="34" charset="0"/>
                <a:ea typeface="Verdana" panose="020B0604030504040204" pitchFamily="34" charset="0"/>
              </a:rPr>
              <a:t>roukou</a:t>
            </a:r>
            <a:r>
              <a:rPr lang="fr-FR" sz="20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625953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42ADB-7409-294B-C40E-2BD200275C13}"/>
              </a:ext>
            </a:extLst>
          </p:cNvPr>
          <p:cNvSpPr>
            <a:spLocks noGrp="1"/>
          </p:cNvSpPr>
          <p:nvPr>
            <p:ph type="title"/>
          </p:nvPr>
        </p:nvSpPr>
        <p:spPr>
          <a:xfrm>
            <a:off x="838200" y="261992"/>
            <a:ext cx="10515600" cy="823911"/>
          </a:xfrm>
        </p:spPr>
        <p:txBody>
          <a:bodyPr>
            <a:normAutofit/>
          </a:bodyPr>
          <a:lstStyle/>
          <a:p>
            <a:pPr algn="ctr"/>
            <a:r>
              <a:rPr lang="fr-FR" sz="2000" b="1" dirty="0">
                <a:latin typeface="Verdana" panose="020B0604030504040204" pitchFamily="34" charset="0"/>
                <a:ea typeface="Verdana" panose="020B0604030504040204" pitchFamily="34" charset="0"/>
              </a:rPr>
              <a:t>Le quatorzième (14</a:t>
            </a:r>
            <a:r>
              <a:rPr lang="fr-FR" sz="2000" b="1" baseline="30000" dirty="0">
                <a:latin typeface="Verdana" panose="020B0604030504040204" pitchFamily="34" charset="0"/>
                <a:ea typeface="Verdana" panose="020B0604030504040204" pitchFamily="34" charset="0"/>
              </a:rPr>
              <a:t>e</a:t>
            </a:r>
            <a:r>
              <a:rPr lang="fr-FR" sz="2000" b="1" dirty="0">
                <a:latin typeface="Verdana" panose="020B0604030504040204" pitchFamily="34" charset="0"/>
                <a:ea typeface="Verdana" panose="020B0604030504040204" pitchFamily="34" charset="0"/>
              </a:rPr>
              <a:t>) et dernier pilier sera le </a:t>
            </a:r>
            <a:r>
              <a:rPr lang="fr-FR" sz="2000" b="1" dirty="0" err="1">
                <a:latin typeface="Verdana" panose="020B0604030504040204" pitchFamily="34" charset="0"/>
                <a:ea typeface="Verdana" panose="020B0604030504040204" pitchFamily="34" charset="0"/>
              </a:rPr>
              <a:t>taslim</a:t>
            </a:r>
            <a:endParaRPr lang="fr-FR" sz="2000" b="1" dirty="0">
              <a:latin typeface="Verdana" panose="020B0604030504040204" pitchFamily="34" charset="0"/>
              <a:ea typeface="Verdana" panose="020B0604030504040204" pitchFamily="34" charset="0"/>
            </a:endParaRPr>
          </a:p>
        </p:txBody>
      </p:sp>
      <p:sp>
        <p:nvSpPr>
          <p:cNvPr id="3" name="Espace réservé du texte 2">
            <a:extLst>
              <a:ext uri="{FF2B5EF4-FFF2-40B4-BE49-F238E27FC236}">
                <a16:creationId xmlns:a16="http://schemas.microsoft.com/office/drawing/2014/main" id="{9647AA55-6968-4680-6072-09744F39DCF0}"/>
              </a:ext>
            </a:extLst>
          </p:cNvPr>
          <p:cNvSpPr>
            <a:spLocks noGrp="1"/>
          </p:cNvSpPr>
          <p:nvPr>
            <p:ph type="body" idx="1"/>
          </p:nvPr>
        </p:nvSpPr>
        <p:spPr>
          <a:xfrm>
            <a:off x="839788" y="1377952"/>
            <a:ext cx="5157787" cy="1127124"/>
          </a:xfrm>
        </p:spPr>
        <p:txBody>
          <a:bodyPr>
            <a:normAutofit/>
          </a:bodyPr>
          <a:lstStyle/>
          <a:p>
            <a:r>
              <a:rPr lang="fr-FR" sz="1800" b="0" i="1" dirty="0">
                <a:latin typeface="Verdana" panose="020B0604030504040204" pitchFamily="34" charset="0"/>
                <a:ea typeface="Verdana" panose="020B0604030504040204" pitchFamily="34" charset="0"/>
              </a:rPr>
              <a:t>« As </a:t>
            </a:r>
            <a:r>
              <a:rPr lang="fr-FR" sz="1800" b="0" i="1" dirty="0" err="1">
                <a:latin typeface="Verdana" panose="020B0604030504040204" pitchFamily="34" charset="0"/>
                <a:ea typeface="Verdana" panose="020B0604030504040204" pitchFamily="34" charset="0"/>
              </a:rPr>
              <a:t>salamou</a:t>
            </a:r>
            <a:r>
              <a:rPr lang="fr-FR" sz="1800" b="0" i="1" dirty="0">
                <a:latin typeface="Verdana" panose="020B0604030504040204" pitchFamily="34" charset="0"/>
                <a:ea typeface="Verdana" panose="020B0604030504040204" pitchFamily="34" charset="0"/>
              </a:rPr>
              <a:t> </a:t>
            </a:r>
            <a:r>
              <a:rPr lang="fr-FR" sz="1800" b="0" i="1" dirty="0" err="1">
                <a:latin typeface="Verdana" panose="020B0604030504040204" pitchFamily="34" charset="0"/>
                <a:ea typeface="Verdana" panose="020B0604030504040204" pitchFamily="34" charset="0"/>
              </a:rPr>
              <a:t>Aleykoum</a:t>
            </a:r>
            <a:r>
              <a:rPr lang="fr-FR" sz="1800" b="0" i="1" dirty="0">
                <a:latin typeface="Verdana" panose="020B0604030504040204" pitchFamily="34" charset="0"/>
                <a:ea typeface="Verdana" panose="020B0604030504040204" pitchFamily="34" charset="0"/>
              </a:rPr>
              <a:t> </a:t>
            </a:r>
            <a:r>
              <a:rPr lang="fr-FR" sz="1800" b="0" i="1" dirty="0" err="1">
                <a:latin typeface="Verdana" panose="020B0604030504040204" pitchFamily="34" charset="0"/>
                <a:ea typeface="Verdana" panose="020B0604030504040204" pitchFamily="34" charset="0"/>
              </a:rPr>
              <a:t>wa</a:t>
            </a:r>
            <a:r>
              <a:rPr lang="fr-FR" sz="1800" b="0" i="1" dirty="0">
                <a:latin typeface="Verdana" panose="020B0604030504040204" pitchFamily="34" charset="0"/>
                <a:ea typeface="Verdana" panose="020B0604030504040204" pitchFamily="34" charset="0"/>
              </a:rPr>
              <a:t> </a:t>
            </a:r>
            <a:r>
              <a:rPr lang="fr-FR" sz="1800" b="0" i="1" dirty="0" err="1">
                <a:latin typeface="Verdana" panose="020B0604030504040204" pitchFamily="34" charset="0"/>
                <a:ea typeface="Verdana" panose="020B0604030504040204" pitchFamily="34" charset="0"/>
              </a:rPr>
              <a:t>rahmatullah</a:t>
            </a:r>
            <a:r>
              <a:rPr lang="fr-FR" sz="1800" b="0" i="1" dirty="0">
                <a:latin typeface="Verdana" panose="020B0604030504040204" pitchFamily="34" charset="0"/>
                <a:ea typeface="Verdana" panose="020B0604030504040204" pitchFamily="34" charset="0"/>
              </a:rPr>
              <a:t> » </a:t>
            </a:r>
            <a:r>
              <a:rPr lang="fr-FR" sz="1800" b="0" dirty="0">
                <a:latin typeface="Verdana" panose="020B0604030504040204" pitchFamily="34" charset="0"/>
                <a:ea typeface="Verdana" panose="020B0604030504040204" pitchFamily="34" charset="0"/>
              </a:rPr>
              <a:t>qui sera dit 2 fois pour clôturer la prière. La sounna dit de tourner la tête à droite en le disant,</a:t>
            </a:r>
          </a:p>
        </p:txBody>
      </p:sp>
      <p:pic>
        <p:nvPicPr>
          <p:cNvPr id="8" name="Espace réservé du contenu 7">
            <a:extLst>
              <a:ext uri="{FF2B5EF4-FFF2-40B4-BE49-F238E27FC236}">
                <a16:creationId xmlns:a16="http://schemas.microsoft.com/office/drawing/2014/main" id="{A0A442E2-C80A-7A73-F837-A0B5C86955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2879" y="2808288"/>
            <a:ext cx="4645254" cy="3684587"/>
          </a:xfrm>
        </p:spPr>
      </p:pic>
      <p:sp>
        <p:nvSpPr>
          <p:cNvPr id="5" name="Espace réservé du texte 4">
            <a:extLst>
              <a:ext uri="{FF2B5EF4-FFF2-40B4-BE49-F238E27FC236}">
                <a16:creationId xmlns:a16="http://schemas.microsoft.com/office/drawing/2014/main" id="{F0A35402-BDCB-9145-0E40-A0D6ADEB9100}"/>
              </a:ext>
            </a:extLst>
          </p:cNvPr>
          <p:cNvSpPr>
            <a:spLocks noGrp="1"/>
          </p:cNvSpPr>
          <p:nvPr>
            <p:ph type="body" sz="quarter" idx="3"/>
          </p:nvPr>
        </p:nvSpPr>
        <p:spPr>
          <a:xfrm>
            <a:off x="6169024" y="1368530"/>
            <a:ext cx="5183188" cy="1022351"/>
          </a:xfrm>
        </p:spPr>
        <p:txBody>
          <a:bodyPr>
            <a:normAutofit/>
          </a:bodyPr>
          <a:lstStyle/>
          <a:p>
            <a:r>
              <a:rPr lang="fr-FR" sz="1800" b="0" dirty="0">
                <a:latin typeface="Verdana" panose="020B0604030504040204" pitchFamily="34" charset="0"/>
                <a:ea typeface="Verdana" panose="020B0604030504040204" pitchFamily="34" charset="0"/>
              </a:rPr>
              <a:t>et de la tourner davantage à gauche, jusqu’à voir les prieurs en disant le 2nd </a:t>
            </a:r>
            <a:r>
              <a:rPr lang="fr-FR" sz="1800" b="0" dirty="0" err="1">
                <a:latin typeface="Verdana" panose="020B0604030504040204" pitchFamily="34" charset="0"/>
                <a:ea typeface="Verdana" panose="020B0604030504040204" pitchFamily="34" charset="0"/>
              </a:rPr>
              <a:t>taslim</a:t>
            </a:r>
            <a:r>
              <a:rPr lang="fr-FR" sz="1800" b="0" dirty="0">
                <a:latin typeface="Verdana" panose="020B0604030504040204" pitchFamily="34" charset="0"/>
                <a:ea typeface="Verdana" panose="020B0604030504040204" pitchFamily="34" charset="0"/>
              </a:rPr>
              <a:t>. </a:t>
            </a:r>
          </a:p>
        </p:txBody>
      </p:sp>
      <p:pic>
        <p:nvPicPr>
          <p:cNvPr id="10" name="Espace réservé du contenu 9">
            <a:extLst>
              <a:ext uri="{FF2B5EF4-FFF2-40B4-BE49-F238E27FC236}">
                <a16:creationId xmlns:a16="http://schemas.microsoft.com/office/drawing/2014/main" id="{5DA4C315-FAFF-8259-2480-398474C9446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75698" y="2808288"/>
            <a:ext cx="4376192" cy="3684587"/>
          </a:xfrm>
        </p:spPr>
      </p:pic>
    </p:spTree>
    <p:extLst>
      <p:ext uri="{BB962C8B-B14F-4D97-AF65-F5344CB8AC3E}">
        <p14:creationId xmlns:p14="http://schemas.microsoft.com/office/powerpoint/2010/main" val="359421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50910B-559F-8289-E327-1815A0E51371}"/>
              </a:ext>
            </a:extLst>
          </p:cNvPr>
          <p:cNvSpPr>
            <a:spLocks noGrp="1"/>
          </p:cNvSpPr>
          <p:nvPr>
            <p:ph idx="1"/>
          </p:nvPr>
        </p:nvSpPr>
        <p:spPr>
          <a:xfrm>
            <a:off x="838200" y="1825625"/>
            <a:ext cx="10515600" cy="4351338"/>
          </a:xfrm>
        </p:spPr>
        <p:txBody>
          <a:bodyPr>
            <a:normAutofit/>
          </a:bodyPr>
          <a:lstStyle/>
          <a:p>
            <a:pPr marL="0" indent="0">
              <a:buNone/>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Les deux (2)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taslim</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sont des piliers pour : la prière obligatoire, comme la prière surérogatoire, selon l’avis officiel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mu’tamad</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du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madhhab</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7578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E68A8C-D2FB-8EEC-3EA1-370E692331E2}"/>
              </a:ext>
            </a:extLst>
          </p:cNvPr>
          <p:cNvSpPr>
            <a:spLocks noGrp="1"/>
          </p:cNvSpPr>
          <p:nvPr>
            <p:ph type="title"/>
          </p:nvPr>
        </p:nvSpPr>
        <p:spPr/>
        <p:txBody>
          <a:bodyPr>
            <a:normAutofit/>
          </a:bodyPr>
          <a:lstStyle/>
          <a:p>
            <a:pPr algn="ct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Brief récapitulatif des 14 piliers de la prière</a:t>
            </a:r>
            <a:endParaRPr lang="fr-FR" sz="2000" b="1" dirty="0">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1702116F-5509-28C4-1110-C11C4C1C5CDE}"/>
              </a:ext>
            </a:extLst>
          </p:cNvPr>
          <p:cNvSpPr>
            <a:spLocks noGrp="1"/>
          </p:cNvSpPr>
          <p:nvPr>
            <p:ph sz="half" idx="1"/>
          </p:nvPr>
        </p:nvSpPr>
        <p:spPr/>
        <p:txBody>
          <a:bodyPr>
            <a:normAutofit/>
          </a:bodyPr>
          <a:lstStyle/>
          <a:p>
            <a:pPr marL="514350" indent="-514350">
              <a:buFont typeface="+mj-lt"/>
              <a:buAutoNum type="arabicParenR"/>
            </a:pPr>
            <a:r>
              <a:rPr lang="fr-FR" sz="2000" dirty="0">
                <a:latin typeface="Verdana" panose="020B0604030504040204" pitchFamily="34" charset="0"/>
                <a:ea typeface="Verdana" panose="020B0604030504040204" pitchFamily="34" charset="0"/>
              </a:rPr>
              <a:t>La station debout </a:t>
            </a:r>
          </a:p>
          <a:p>
            <a:pPr marL="514350" indent="-514350">
              <a:buFont typeface="+mj-lt"/>
              <a:buAutoNum type="arabicParenR"/>
            </a:pPr>
            <a:r>
              <a:rPr lang="fr-FR" sz="2000" dirty="0">
                <a:latin typeface="Verdana" panose="020B0604030504040204" pitchFamily="34" charset="0"/>
                <a:ea typeface="Verdana" panose="020B0604030504040204" pitchFamily="34" charset="0"/>
              </a:rPr>
              <a:t>Le </a:t>
            </a:r>
            <a:r>
              <a:rPr lang="fr-FR" sz="2000" dirty="0" err="1">
                <a:latin typeface="Verdana" panose="020B0604030504040204" pitchFamily="34" charset="0"/>
                <a:ea typeface="Verdana" panose="020B0604030504040204" pitchFamily="34" charset="0"/>
              </a:rPr>
              <a:t>Takbiratoul</a:t>
            </a:r>
            <a:r>
              <a:rPr lang="fr-FR" sz="2000" dirty="0">
                <a:latin typeface="Verdana" panose="020B0604030504040204" pitchFamily="34" charset="0"/>
                <a:ea typeface="Verdana" panose="020B0604030504040204" pitchFamily="34" charset="0"/>
              </a:rPr>
              <a:t> ihram </a:t>
            </a:r>
          </a:p>
          <a:p>
            <a:pPr marL="514350" indent="-514350">
              <a:buFont typeface="+mj-lt"/>
              <a:buAutoNum type="arabicParenR"/>
            </a:pPr>
            <a:r>
              <a:rPr lang="fr-FR" sz="2000" dirty="0">
                <a:latin typeface="Verdana" panose="020B0604030504040204" pitchFamily="34" charset="0"/>
                <a:ea typeface="Verdana" panose="020B0604030504040204" pitchFamily="34" charset="0"/>
              </a:rPr>
              <a:t>La récitation de la Fatiha</a:t>
            </a:r>
          </a:p>
          <a:p>
            <a:pPr marL="514350" indent="-514350">
              <a:buFont typeface="+mj-lt"/>
              <a:buAutoNum type="arabicParenR"/>
            </a:pPr>
            <a:r>
              <a:rPr lang="fr-FR" sz="2000" dirty="0">
                <a:latin typeface="Verdana" panose="020B0604030504040204" pitchFamily="34" charset="0"/>
                <a:ea typeface="Verdana" panose="020B0604030504040204" pitchFamily="34" charset="0"/>
              </a:rPr>
              <a:t>L’inclinaison</a:t>
            </a:r>
          </a:p>
          <a:p>
            <a:pPr marL="514350" indent="-514350">
              <a:buFont typeface="+mj-lt"/>
              <a:buAutoNum type="arabicParenR"/>
            </a:pPr>
            <a:r>
              <a:rPr lang="fr-FR" sz="2000" dirty="0">
                <a:latin typeface="Verdana" panose="020B0604030504040204" pitchFamily="34" charset="0"/>
                <a:ea typeface="Verdana" panose="020B0604030504040204" pitchFamily="34" charset="0"/>
              </a:rPr>
              <a:t>Se redresser de l’inclinaison </a:t>
            </a:r>
          </a:p>
          <a:p>
            <a:pPr marL="514350" indent="-514350">
              <a:buFont typeface="+mj-lt"/>
              <a:buAutoNum type="arabicParenR"/>
            </a:pPr>
            <a:r>
              <a:rPr lang="fr-FR" sz="2000" dirty="0">
                <a:latin typeface="Verdana" panose="020B0604030504040204" pitchFamily="34" charset="0"/>
                <a:ea typeface="Verdana" panose="020B0604030504040204" pitchFamily="34" charset="0"/>
              </a:rPr>
              <a:t>La prosternation </a:t>
            </a:r>
          </a:p>
          <a:p>
            <a:pPr marL="514350" indent="-514350">
              <a:buFont typeface="+mj-lt"/>
              <a:buAutoNum type="arabicParenR"/>
            </a:pPr>
            <a:r>
              <a:rPr lang="fr-FR" sz="2000" dirty="0">
                <a:latin typeface="Verdana" panose="020B0604030504040204" pitchFamily="34" charset="0"/>
                <a:ea typeface="Verdana" panose="020B0604030504040204" pitchFamily="34" charset="0"/>
              </a:rPr>
              <a:t>Se redresser de la prosternation</a:t>
            </a:r>
          </a:p>
        </p:txBody>
      </p:sp>
      <p:sp>
        <p:nvSpPr>
          <p:cNvPr id="4" name="Espace réservé du contenu 3">
            <a:extLst>
              <a:ext uri="{FF2B5EF4-FFF2-40B4-BE49-F238E27FC236}">
                <a16:creationId xmlns:a16="http://schemas.microsoft.com/office/drawing/2014/main" id="{89B6A096-445F-0C7C-98CF-F7B7EE119912}"/>
              </a:ext>
            </a:extLst>
          </p:cNvPr>
          <p:cNvSpPr>
            <a:spLocks noGrp="1"/>
          </p:cNvSpPr>
          <p:nvPr>
            <p:ph sz="half" idx="2"/>
          </p:nvPr>
        </p:nvSpPr>
        <p:spPr>
          <a:xfrm>
            <a:off x="6422922" y="1825625"/>
            <a:ext cx="5181600" cy="4351338"/>
          </a:xfrm>
        </p:spPr>
        <p:txBody>
          <a:bodyPr>
            <a:normAutofit/>
          </a:bodyPr>
          <a:lstStyle/>
          <a:p>
            <a:pPr marL="514350" indent="-514350">
              <a:buFont typeface="+mj-lt"/>
              <a:buAutoNum type="arabicParenR" startAt="8"/>
            </a:pPr>
            <a:r>
              <a:rPr lang="fr-FR" sz="2000" dirty="0">
                <a:latin typeface="Verdana" panose="020B0604030504040204" pitchFamily="34" charset="0"/>
                <a:ea typeface="Verdana" panose="020B0604030504040204" pitchFamily="34" charset="0"/>
              </a:rPr>
              <a:t>S’asseoir entre les deux prosternations </a:t>
            </a:r>
          </a:p>
          <a:p>
            <a:pPr marL="514350" indent="-514350">
              <a:buFont typeface="+mj-lt"/>
              <a:buAutoNum type="arabicParenR" startAt="8"/>
            </a:pPr>
            <a:r>
              <a:rPr lang="fr-FR" sz="2000" dirty="0">
                <a:latin typeface="Verdana" panose="020B0604030504040204" pitchFamily="34" charset="0"/>
                <a:ea typeface="Verdana" panose="020B0604030504040204" pitchFamily="34" charset="0"/>
              </a:rPr>
              <a:t>La quiétude</a:t>
            </a:r>
          </a:p>
          <a:p>
            <a:pPr marL="514350" indent="-514350">
              <a:buFont typeface="+mj-lt"/>
              <a:buAutoNum type="arabicParenR" startAt="8"/>
            </a:pPr>
            <a:r>
              <a:rPr lang="fr-FR" sz="2000" dirty="0">
                <a:latin typeface="Verdana" panose="020B0604030504040204" pitchFamily="34" charset="0"/>
                <a:ea typeface="Verdana" panose="020B0604030504040204" pitchFamily="34" charset="0"/>
              </a:rPr>
              <a:t>Le dernier </a:t>
            </a:r>
            <a:r>
              <a:rPr lang="fr-FR" sz="2000" dirty="0" err="1">
                <a:latin typeface="Verdana" panose="020B0604030504040204" pitchFamily="34" charset="0"/>
                <a:ea typeface="Verdana" panose="020B0604030504040204" pitchFamily="34" charset="0"/>
              </a:rPr>
              <a:t>tachahoud</a:t>
            </a:r>
            <a:r>
              <a:rPr lang="fr-FR" sz="2000" dirty="0">
                <a:latin typeface="Verdana" panose="020B0604030504040204" pitchFamily="34" charset="0"/>
                <a:ea typeface="Verdana" panose="020B0604030504040204" pitchFamily="34" charset="0"/>
              </a:rPr>
              <a:t> </a:t>
            </a:r>
          </a:p>
          <a:p>
            <a:pPr marL="514350" indent="-514350">
              <a:buFont typeface="+mj-lt"/>
              <a:buAutoNum type="arabicParenR" startAt="8"/>
            </a:pPr>
            <a:r>
              <a:rPr lang="fr-FR" sz="2000" dirty="0">
                <a:latin typeface="Verdana" panose="020B0604030504040204" pitchFamily="34" charset="0"/>
                <a:ea typeface="Verdana" panose="020B0604030504040204" pitchFamily="34" charset="0"/>
              </a:rPr>
              <a:t>S’asseoir pour l’accomplir</a:t>
            </a:r>
          </a:p>
          <a:p>
            <a:pPr marL="514350" indent="-514350">
              <a:buFont typeface="+mj-lt"/>
              <a:buAutoNum type="arabicParenR" startAt="8"/>
            </a:pPr>
            <a:r>
              <a:rPr lang="fr-FR" sz="2000" dirty="0">
                <a:latin typeface="Verdana" panose="020B0604030504040204" pitchFamily="34" charset="0"/>
                <a:ea typeface="Verdana" panose="020B0604030504040204" pitchFamily="34" charset="0"/>
              </a:rPr>
              <a:t>La prière sur le Prophète </a:t>
            </a:r>
          </a:p>
          <a:p>
            <a:pPr marL="514350" indent="-514350">
              <a:buFont typeface="+mj-lt"/>
              <a:buAutoNum type="arabicParenR" startAt="8"/>
            </a:pPr>
            <a:r>
              <a:rPr lang="fr-FR" sz="2000" dirty="0">
                <a:latin typeface="Verdana" panose="020B0604030504040204" pitchFamily="34" charset="0"/>
                <a:ea typeface="Verdana" panose="020B0604030504040204" pitchFamily="34" charset="0"/>
              </a:rPr>
              <a:t>Le respect de l’ordre des piliers</a:t>
            </a:r>
          </a:p>
          <a:p>
            <a:pPr marL="514350" indent="-514350">
              <a:buFont typeface="+mj-lt"/>
              <a:buAutoNum type="arabicParenR" startAt="8"/>
            </a:pPr>
            <a:r>
              <a:rPr lang="fr-FR" sz="2000" dirty="0">
                <a:latin typeface="Verdana" panose="020B0604030504040204" pitchFamily="34" charset="0"/>
                <a:ea typeface="Verdana" panose="020B0604030504040204" pitchFamily="34" charset="0"/>
              </a:rPr>
              <a:t>Les 2 salutations finales</a:t>
            </a:r>
          </a:p>
        </p:txBody>
      </p:sp>
    </p:spTree>
    <p:extLst>
      <p:ext uri="{BB962C8B-B14F-4D97-AF65-F5344CB8AC3E}">
        <p14:creationId xmlns:p14="http://schemas.microsoft.com/office/powerpoint/2010/main" val="3778723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55E29-7921-4949-BD0A-27307C30C0F0}"/>
              </a:ext>
            </a:extLst>
          </p:cNvPr>
          <p:cNvSpPr>
            <a:spLocks noGrp="1"/>
          </p:cNvSpPr>
          <p:nvPr>
            <p:ph type="title"/>
          </p:nvPr>
        </p:nvSpPr>
        <p:spPr>
          <a:xfrm>
            <a:off x="838200" y="141208"/>
            <a:ext cx="10515600" cy="812598"/>
          </a:xfrm>
        </p:spPr>
        <p:txBody>
          <a:bodyPr/>
          <a:lstStyle/>
          <a:p>
            <a:pPr algn="ctr"/>
            <a:r>
              <a:rPr lang="fr-FR" b="0" i="0" dirty="0">
                <a:solidFill>
                  <a:srgbClr val="222222"/>
                </a:solidFill>
                <a:effectLst/>
                <a:highlight>
                  <a:srgbClr val="FFFFFF"/>
                </a:highlight>
                <a:latin typeface="Arial" panose="020B0604020202020204" pitchFamily="34" charset="0"/>
              </a:rPr>
              <a:t> </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Récapitulatif des actes recommandés dans la salât </a:t>
            </a:r>
            <a:endParaRPr lang="fr-FR" b="1" dirty="0">
              <a:latin typeface="Verdana" panose="020B0604030504040204" pitchFamily="34" charset="0"/>
              <a:ea typeface="Verdana" panose="020B0604030504040204" pitchFamily="34" charset="0"/>
            </a:endParaRPr>
          </a:p>
        </p:txBody>
      </p:sp>
      <p:sp>
        <p:nvSpPr>
          <p:cNvPr id="3" name="Espace réservé du texte 2">
            <a:extLst>
              <a:ext uri="{FF2B5EF4-FFF2-40B4-BE49-F238E27FC236}">
                <a16:creationId xmlns:a16="http://schemas.microsoft.com/office/drawing/2014/main" id="{1552D82D-2B7C-C91D-DB6C-8618BEB6367D}"/>
              </a:ext>
            </a:extLst>
          </p:cNvPr>
          <p:cNvSpPr>
            <a:spLocks noGrp="1"/>
          </p:cNvSpPr>
          <p:nvPr>
            <p:ph type="body" idx="1"/>
          </p:nvPr>
        </p:nvSpPr>
        <p:spPr>
          <a:xfrm>
            <a:off x="836611" y="1226267"/>
            <a:ext cx="5157787" cy="956494"/>
          </a:xfrm>
        </p:spPr>
        <p:txBody>
          <a:bodyPr>
            <a:normAutofit fontScale="92500"/>
          </a:bodyPr>
          <a:lstStyle/>
          <a:p>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Je précise que tout ceci a été bien mentionné et expliqué dans le sous-chapitre précédent. </a:t>
            </a:r>
            <a:endParaRPr lang="fr-FR" sz="2000" dirty="0">
              <a:latin typeface="Verdana" panose="020B0604030504040204" pitchFamily="34" charset="0"/>
              <a:ea typeface="Verdana" panose="020B0604030504040204" pitchFamily="34" charset="0"/>
            </a:endParaRPr>
          </a:p>
        </p:txBody>
      </p:sp>
      <p:sp>
        <p:nvSpPr>
          <p:cNvPr id="4" name="Espace réservé du contenu 3">
            <a:extLst>
              <a:ext uri="{FF2B5EF4-FFF2-40B4-BE49-F238E27FC236}">
                <a16:creationId xmlns:a16="http://schemas.microsoft.com/office/drawing/2014/main" id="{43DDD2A5-1623-41E7-74E4-3ABD3A223F87}"/>
              </a:ext>
            </a:extLst>
          </p:cNvPr>
          <p:cNvSpPr>
            <a:spLocks noGrp="1"/>
          </p:cNvSpPr>
          <p:nvPr>
            <p:ph sz="half" idx="2"/>
          </p:nvPr>
        </p:nvSpPr>
        <p:spPr>
          <a:xfrm>
            <a:off x="836611" y="2496547"/>
            <a:ext cx="5157787" cy="3373312"/>
          </a:xfrm>
        </p:spPr>
        <p:txBody>
          <a:bodyPr>
            <a:normAutofit fontScale="92500" lnSpcReduction="20000"/>
          </a:bodyPr>
          <a:lstStyle/>
          <a:p>
            <a:pPr marL="514350" indent="-514350" algn="l">
              <a:buFont typeface="+mj-lt"/>
              <a:buAutoNum type="arabicParenR"/>
            </a:pP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L’invocation d’ouverture </a:t>
            </a:r>
          </a:p>
          <a:p>
            <a:pPr marL="514350" indent="-514350" algn="l">
              <a:buFont typeface="+mj-lt"/>
              <a:buAutoNum type="arabicParenR"/>
            </a:pP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Rechercher protection contre </a:t>
            </a:r>
            <a:r>
              <a:rPr lang="fr-FR" sz="2100" b="0" i="0" dirty="0" err="1">
                <a:solidFill>
                  <a:srgbClr val="222222"/>
                </a:solidFill>
                <a:effectLst/>
                <a:highlight>
                  <a:srgbClr val="FFFFFF"/>
                </a:highlight>
                <a:latin typeface="Verdana" panose="020B0604030504040204" pitchFamily="34" charset="0"/>
                <a:ea typeface="Verdana" panose="020B0604030504040204" pitchFamily="34" charset="0"/>
              </a:rPr>
              <a:t>sheytan</a:t>
            </a:r>
            <a:endParaRPr lang="fr-FR" sz="2100" b="0" i="0" dirty="0">
              <a:solidFill>
                <a:srgbClr val="222222"/>
              </a:solidFill>
              <a:effectLst/>
              <a:highlight>
                <a:srgbClr val="FFFFFF"/>
              </a:highlight>
              <a:latin typeface="Verdana" panose="020B0604030504040204" pitchFamily="34" charset="0"/>
              <a:ea typeface="Verdana" panose="020B0604030504040204" pitchFamily="34" charset="0"/>
            </a:endParaRPr>
          </a:p>
          <a:p>
            <a:pPr marL="514350" indent="-514350" algn="l">
              <a:buFont typeface="+mj-lt"/>
              <a:buAutoNum type="arabicParenR"/>
            </a:pP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La </a:t>
            </a:r>
            <a:r>
              <a:rPr lang="fr-FR" sz="2100" b="0" i="0" dirty="0" err="1">
                <a:solidFill>
                  <a:srgbClr val="222222"/>
                </a:solidFill>
                <a:effectLst/>
                <a:highlight>
                  <a:srgbClr val="FFFFFF"/>
                </a:highlight>
                <a:latin typeface="Verdana" panose="020B0604030504040204" pitchFamily="34" charset="0"/>
                <a:ea typeface="Verdana" panose="020B0604030504040204" pitchFamily="34" charset="0"/>
              </a:rPr>
              <a:t>basmala</a:t>
            </a:r>
            <a:endParaRPr lang="fr-FR" sz="2100" b="0" i="0" dirty="0">
              <a:solidFill>
                <a:srgbClr val="222222"/>
              </a:solidFill>
              <a:effectLst/>
              <a:highlight>
                <a:srgbClr val="FFFFFF"/>
              </a:highlight>
              <a:latin typeface="Verdana" panose="020B0604030504040204" pitchFamily="34" charset="0"/>
              <a:ea typeface="Verdana" panose="020B0604030504040204" pitchFamily="34" charset="0"/>
            </a:endParaRPr>
          </a:p>
          <a:p>
            <a:pPr marL="514350" indent="-514350" algn="l">
              <a:buFont typeface="+mj-lt"/>
              <a:buAutoNum type="arabicParenR"/>
            </a:pP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Lever les mains à la hauteur des épaules pour le </a:t>
            </a:r>
            <a:r>
              <a:rPr lang="fr-FR" sz="2100" b="0" i="0" dirty="0" err="1">
                <a:solidFill>
                  <a:srgbClr val="222222"/>
                </a:solidFill>
                <a:effectLst/>
                <a:highlight>
                  <a:srgbClr val="FFFFFF"/>
                </a:highlight>
                <a:latin typeface="Verdana" panose="020B0604030504040204" pitchFamily="34" charset="0"/>
                <a:ea typeface="Verdana" panose="020B0604030504040204" pitchFamily="34" charset="0"/>
              </a:rPr>
              <a:t>takbiratoul</a:t>
            </a: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 ihram en gardant les doigts tendus et collés </a:t>
            </a:r>
          </a:p>
          <a:p>
            <a:pPr marL="514350" indent="-514350" algn="l">
              <a:buFont typeface="+mj-lt"/>
              <a:buAutoNum type="arabicParenR"/>
            </a:pP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Le </a:t>
            </a:r>
            <a:r>
              <a:rPr lang="fr-FR" sz="2100" b="0" i="0" dirty="0" err="1">
                <a:solidFill>
                  <a:srgbClr val="222222"/>
                </a:solidFill>
                <a:effectLst/>
                <a:highlight>
                  <a:srgbClr val="FFFFFF"/>
                </a:highlight>
                <a:latin typeface="Verdana" panose="020B0604030504040204" pitchFamily="34" charset="0"/>
                <a:ea typeface="Verdana" panose="020B0604030504040204" pitchFamily="34" charset="0"/>
              </a:rPr>
              <a:t>qabd</a:t>
            </a: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 (main droite saisissant le poignet de la main gauche)</a:t>
            </a:r>
          </a:p>
          <a:p>
            <a:pPr marL="514350" indent="-514350" algn="l">
              <a:buFont typeface="+mj-lt"/>
              <a:buAutoNum type="arabicParenR"/>
            </a:pP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Réciter la Fatiha pour celui qui prie derrière l’imam dans les prières à voix basse</a:t>
            </a:r>
          </a:p>
          <a:p>
            <a:pPr marL="0" indent="0">
              <a:buNone/>
            </a:pPr>
            <a:endParaRPr lang="fr-FR" dirty="0"/>
          </a:p>
        </p:txBody>
      </p:sp>
      <p:sp>
        <p:nvSpPr>
          <p:cNvPr id="5" name="Espace réservé du texte 4">
            <a:extLst>
              <a:ext uri="{FF2B5EF4-FFF2-40B4-BE49-F238E27FC236}">
                <a16:creationId xmlns:a16="http://schemas.microsoft.com/office/drawing/2014/main" id="{9A0F78C3-E7F8-7DE7-6598-5AD5E771D4C4}"/>
              </a:ext>
            </a:extLst>
          </p:cNvPr>
          <p:cNvSpPr>
            <a:spLocks noGrp="1"/>
          </p:cNvSpPr>
          <p:nvPr>
            <p:ph type="body" sz="quarter" idx="3"/>
          </p:nvPr>
        </p:nvSpPr>
        <p:spPr>
          <a:xfrm>
            <a:off x="6197604" y="1378590"/>
            <a:ext cx="5183188" cy="693172"/>
          </a:xfrm>
        </p:spPr>
        <p:txBody>
          <a:bodyPr>
            <a:normAutofit fontScale="92500"/>
          </a:bodyPr>
          <a:lstStyle/>
          <a:p>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On fera juste une liste sans entrer dans les détails pour éviter de se répéter. </a:t>
            </a:r>
            <a:endParaRPr lang="fr-FR" sz="2000" dirty="0">
              <a:latin typeface="Verdana" panose="020B0604030504040204" pitchFamily="34" charset="0"/>
              <a:ea typeface="Verdana" panose="020B0604030504040204" pitchFamily="34" charset="0"/>
            </a:endParaRPr>
          </a:p>
        </p:txBody>
      </p:sp>
      <p:sp>
        <p:nvSpPr>
          <p:cNvPr id="6" name="Espace réservé du contenu 5">
            <a:extLst>
              <a:ext uri="{FF2B5EF4-FFF2-40B4-BE49-F238E27FC236}">
                <a16:creationId xmlns:a16="http://schemas.microsoft.com/office/drawing/2014/main" id="{1C06F712-B5FA-FCAA-F0A5-5DD2166AA24C}"/>
              </a:ext>
            </a:extLst>
          </p:cNvPr>
          <p:cNvSpPr>
            <a:spLocks noGrp="1"/>
          </p:cNvSpPr>
          <p:nvPr>
            <p:ph sz="quarter" idx="4"/>
          </p:nvPr>
        </p:nvSpPr>
        <p:spPr>
          <a:xfrm>
            <a:off x="6477824" y="2496546"/>
            <a:ext cx="5365131" cy="3734261"/>
          </a:xfrm>
        </p:spPr>
        <p:txBody>
          <a:bodyPr>
            <a:noAutofit/>
          </a:bodyPr>
          <a:lstStyle/>
          <a:p>
            <a:pPr marL="514350" indent="-514350">
              <a:spcAft>
                <a:spcPts val="600"/>
              </a:spcAft>
              <a:buFont typeface="+mj-lt"/>
              <a:buAutoNum type="arabicParenR" startAt="7"/>
            </a:pP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Dire </a:t>
            </a:r>
            <a:r>
              <a:rPr lang="fr-FR" sz="1800" b="0" i="0" dirty="0" err="1">
                <a:solidFill>
                  <a:srgbClr val="222222"/>
                </a:solidFill>
                <a:effectLst/>
                <a:highlight>
                  <a:srgbClr val="FFFFFF"/>
                </a:highlight>
                <a:latin typeface="Verdana" panose="020B0604030504040204" pitchFamily="34" charset="0"/>
                <a:ea typeface="Verdana" panose="020B0604030504040204" pitchFamily="34" charset="0"/>
              </a:rPr>
              <a:t>Amîn</a:t>
            </a: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 après la Fatiha </a:t>
            </a:r>
          </a:p>
          <a:p>
            <a:pPr marL="514350" indent="-514350">
              <a:spcAft>
                <a:spcPts val="600"/>
              </a:spcAft>
              <a:buFont typeface="+mj-lt"/>
              <a:buAutoNum type="arabicParenR" startAt="7"/>
            </a:pPr>
            <a:r>
              <a:rPr lang="fr-FR" sz="1800" dirty="0">
                <a:latin typeface="Verdana" panose="020B0604030504040204" pitchFamily="34" charset="0"/>
                <a:ea typeface="Verdana" panose="020B0604030504040204" pitchFamily="34" charset="0"/>
              </a:rPr>
              <a:t>Reciter </a:t>
            </a:r>
            <a:r>
              <a:rPr lang="fr-FR" sz="1800" dirty="0">
                <a:solidFill>
                  <a:srgbClr val="222222"/>
                </a:solidFill>
                <a:highlight>
                  <a:srgbClr val="FFFFFF"/>
                </a:highlight>
                <a:latin typeface="Verdana" panose="020B0604030504040204" pitchFamily="34" charset="0"/>
                <a:ea typeface="Verdana" panose="020B0604030504040204" pitchFamily="34" charset="0"/>
              </a:rPr>
              <a:t>une</a:t>
            </a: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 sourate après la Fatiha </a:t>
            </a:r>
          </a:p>
          <a:p>
            <a:pPr marL="514350" indent="-514350">
              <a:spcAft>
                <a:spcPts val="600"/>
              </a:spcAft>
              <a:buFont typeface="+mj-lt"/>
              <a:buAutoNum type="arabicParenR" startAt="7"/>
            </a:pP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L’élévation des mains à la hauteur des épaules quand il le faut dans les </a:t>
            </a:r>
            <a:r>
              <a:rPr lang="fr-FR" sz="1800" b="0" i="0" dirty="0" err="1">
                <a:solidFill>
                  <a:srgbClr val="222222"/>
                </a:solidFill>
                <a:effectLst/>
                <a:highlight>
                  <a:srgbClr val="FFFFFF"/>
                </a:highlight>
                <a:latin typeface="Verdana" panose="020B0604030504040204" pitchFamily="34" charset="0"/>
                <a:ea typeface="Verdana" panose="020B0604030504040204" pitchFamily="34" charset="0"/>
              </a:rPr>
              <a:t>takbirat</a:t>
            </a: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 </a:t>
            </a:r>
          </a:p>
          <a:p>
            <a:pPr marL="514350" indent="-514350">
              <a:spcAft>
                <a:spcPts val="600"/>
              </a:spcAft>
              <a:buFont typeface="+mj-lt"/>
              <a:buAutoNum type="arabicParenR" startAt="7"/>
            </a:pP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Réciter à haute voix ou voix basse quand c’est demandé </a:t>
            </a:r>
          </a:p>
          <a:p>
            <a:pPr marL="514350" indent="-514350">
              <a:spcAft>
                <a:spcPts val="600"/>
              </a:spcAft>
              <a:buFont typeface="+mj-lt"/>
              <a:buAutoNum type="arabicParenR" startAt="7"/>
            </a:pP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La ligne droite formée par le dos et la tête pendant l’inclinaison </a:t>
            </a:r>
          </a:p>
          <a:p>
            <a:pPr marL="514350" indent="-514350">
              <a:spcAft>
                <a:spcPts val="600"/>
              </a:spcAft>
              <a:buFont typeface="+mj-lt"/>
              <a:buAutoNum type="arabicParenR" startAt="7"/>
            </a:pPr>
            <a:r>
              <a:rPr lang="fr-FR" sz="1800" b="0" i="0" dirty="0">
                <a:solidFill>
                  <a:srgbClr val="222222"/>
                </a:solidFill>
                <a:effectLst/>
                <a:highlight>
                  <a:srgbClr val="FFFFFF"/>
                </a:highlight>
                <a:latin typeface="Verdana" panose="020B0604030504040204" pitchFamily="34" charset="0"/>
                <a:ea typeface="Verdana" panose="020B0604030504040204" pitchFamily="34" charset="0"/>
              </a:rPr>
              <a:t>Descendre à la prosternation en posant en premier les genoux</a:t>
            </a:r>
            <a:endParaRPr lang="fr-FR"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478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E45D7D-BEE8-4325-1121-7DB65C46A06E}"/>
              </a:ext>
            </a:extLst>
          </p:cNvPr>
          <p:cNvSpPr>
            <a:spLocks noGrp="1"/>
          </p:cNvSpPr>
          <p:nvPr>
            <p:ph sz="half" idx="1"/>
          </p:nvPr>
        </p:nvSpPr>
        <p:spPr>
          <a:xfrm>
            <a:off x="838200" y="513019"/>
            <a:ext cx="5181600" cy="5663944"/>
          </a:xfrm>
        </p:spPr>
        <p:txBody>
          <a:bodyPr>
            <a:normAutofit/>
          </a:bodyPr>
          <a:lstStyle/>
          <a:p>
            <a:pPr marL="514350" indent="-514350">
              <a:buFont typeface="+mj-lt"/>
              <a:buAutoNum type="arabicParenR" startAt="13"/>
            </a:pPr>
            <a:r>
              <a:rPr lang="fr-FR" sz="2100" b="0" i="0" dirty="0">
                <a:solidFill>
                  <a:srgbClr val="222222"/>
                </a:solidFill>
                <a:effectLst/>
                <a:highlight>
                  <a:srgbClr val="FFFFFF"/>
                </a:highlight>
                <a:latin typeface="Verdana" panose="020B0604030504040204" pitchFamily="34" charset="0"/>
                <a:ea typeface="Verdana" panose="020B0604030504040204" pitchFamily="34" charset="0"/>
              </a:rPr>
              <a:t> </a:t>
            </a: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Éloigner ses bras de ses côtes, son ventre de ses cuisses, et ses coudes des genoux durant la prosternation </a:t>
            </a:r>
            <a:r>
              <a:rPr lang="fr-FR" sz="1900" b="0" i="0" u="sng" dirty="0">
                <a:solidFill>
                  <a:srgbClr val="222222"/>
                </a:solidFill>
                <a:effectLst/>
                <a:highlight>
                  <a:srgbClr val="FFFFFF"/>
                </a:highlight>
                <a:latin typeface="Verdana" panose="020B0604030504040204" pitchFamily="34" charset="0"/>
                <a:ea typeface="Verdana" panose="020B0604030504040204" pitchFamily="34" charset="0"/>
              </a:rPr>
              <a:t>pour les hommes</a:t>
            </a: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 </a:t>
            </a:r>
          </a:p>
          <a:p>
            <a:pPr marL="514350" indent="-514350">
              <a:buFont typeface="+mj-lt"/>
              <a:buAutoNum type="arabicParenR" startAt="13"/>
            </a:pP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 Les femmes se prosterneront en laissant moins d’espace pour éviter de découvrir leur </a:t>
            </a:r>
            <a:r>
              <a:rPr lang="fr-FR" sz="1900" b="0" i="0" dirty="0" err="1">
                <a:solidFill>
                  <a:srgbClr val="222222"/>
                </a:solidFill>
                <a:effectLst/>
                <a:highlight>
                  <a:srgbClr val="FFFFFF"/>
                </a:highlight>
                <a:latin typeface="Verdana" panose="020B0604030504040204" pitchFamily="34" charset="0"/>
                <a:ea typeface="Verdana" panose="020B0604030504040204" pitchFamily="34" charset="0"/>
              </a:rPr>
              <a:t>Awra</a:t>
            </a: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 </a:t>
            </a:r>
          </a:p>
          <a:p>
            <a:pPr marL="514350" indent="-514350">
              <a:buFont typeface="+mj-lt"/>
              <a:buAutoNum type="arabicParenR" startAt="13"/>
            </a:pP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 Poser ses mains à la hauteur des épaules lors de la prosternation </a:t>
            </a:r>
          </a:p>
          <a:p>
            <a:pPr marL="514350" indent="-514350">
              <a:buFont typeface="+mj-lt"/>
              <a:buAutoNum type="arabicParenR" startAt="13"/>
            </a:pP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S’asseoir en </a:t>
            </a:r>
            <a:r>
              <a:rPr lang="fr-FR" sz="1900" b="0" i="0" dirty="0" err="1">
                <a:solidFill>
                  <a:srgbClr val="222222"/>
                </a:solidFill>
                <a:effectLst/>
                <a:highlight>
                  <a:srgbClr val="FFFFFF"/>
                </a:highlight>
                <a:latin typeface="Verdana" panose="020B0604030504040204" pitchFamily="34" charset="0"/>
                <a:ea typeface="Verdana" panose="020B0604030504040204" pitchFamily="34" charset="0"/>
              </a:rPr>
              <a:t>iftirach</a:t>
            </a: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 durant toute la prière sauf pour le dernier </a:t>
            </a:r>
            <a:r>
              <a:rPr lang="fr-FR" sz="1900" b="0" i="0" dirty="0" err="1">
                <a:solidFill>
                  <a:srgbClr val="222222"/>
                </a:solidFill>
                <a:effectLst/>
                <a:highlight>
                  <a:srgbClr val="FFFFFF"/>
                </a:highlight>
                <a:latin typeface="Verdana" panose="020B0604030504040204" pitchFamily="34" charset="0"/>
                <a:ea typeface="Verdana" panose="020B0604030504040204" pitchFamily="34" charset="0"/>
              </a:rPr>
              <a:t>tachahoud</a:t>
            </a:r>
            <a:endParaRPr lang="fr-FR" sz="1900" dirty="0">
              <a:solidFill>
                <a:srgbClr val="222222"/>
              </a:solidFill>
              <a:highlight>
                <a:srgbClr val="FFFFFF"/>
              </a:highlight>
              <a:latin typeface="Verdana" panose="020B0604030504040204" pitchFamily="34" charset="0"/>
              <a:ea typeface="Verdana" panose="020B0604030504040204" pitchFamily="34" charset="0"/>
            </a:endParaRPr>
          </a:p>
          <a:p>
            <a:pPr marL="514350" indent="-514350">
              <a:buFont typeface="+mj-lt"/>
              <a:buAutoNum type="arabicParenR" startAt="13"/>
            </a:pPr>
            <a:r>
              <a:rPr lang="fr-FR" sz="1900" b="0" i="0" dirty="0">
                <a:solidFill>
                  <a:srgbClr val="222222"/>
                </a:solidFill>
                <a:effectLst/>
                <a:highlight>
                  <a:srgbClr val="FFFFFF"/>
                </a:highlight>
                <a:latin typeface="Verdana" panose="020B0604030504040204" pitchFamily="34" charset="0"/>
                <a:ea typeface="Verdana" panose="020B0604030504040204" pitchFamily="34" charset="0"/>
              </a:rPr>
              <a:t>Durant toute la prière, la femme s’assoit en décalant ses deux jambes vers la droite, sans lever la jambe droite, ni dresser les orteils vers la qibla. (voir image)</a:t>
            </a:r>
          </a:p>
          <a:p>
            <a:pPr marL="0" indent="0">
              <a:buNone/>
            </a:pPr>
            <a:endParaRPr lang="fr-FR" sz="2200" b="0" i="0" dirty="0">
              <a:solidFill>
                <a:srgbClr val="222222"/>
              </a:solidFill>
              <a:effectLst/>
              <a:highlight>
                <a:srgbClr val="FFFFFF"/>
              </a:highlight>
              <a:latin typeface="Verdana" panose="020B0604030504040204" pitchFamily="34" charset="0"/>
              <a:ea typeface="Verdana" panose="020B0604030504040204" pitchFamily="34" charset="0"/>
            </a:endParaRPr>
          </a:p>
          <a:p>
            <a:pPr marL="514350" indent="-514350">
              <a:buFont typeface="+mj-lt"/>
              <a:buAutoNum type="arabicParenR" startAt="13"/>
            </a:pPr>
            <a:endParaRPr lang="fr-FR" b="0" i="0" dirty="0">
              <a:solidFill>
                <a:srgbClr val="222222"/>
              </a:solidFill>
              <a:effectLst/>
              <a:highlight>
                <a:srgbClr val="FFFFFF"/>
              </a:highlight>
              <a:latin typeface="Arial" panose="020B0604020202020204" pitchFamily="34" charset="0"/>
            </a:endParaRPr>
          </a:p>
          <a:p>
            <a:pPr marL="514350" indent="-514350">
              <a:buFont typeface="+mj-lt"/>
              <a:buAutoNum type="arabicParenR" startAt="13"/>
            </a:pPr>
            <a:endParaRPr lang="fr-FR" dirty="0"/>
          </a:p>
        </p:txBody>
      </p:sp>
      <p:pic>
        <p:nvPicPr>
          <p:cNvPr id="6" name="Espace réservé du contenu 5">
            <a:extLst>
              <a:ext uri="{FF2B5EF4-FFF2-40B4-BE49-F238E27FC236}">
                <a16:creationId xmlns:a16="http://schemas.microsoft.com/office/drawing/2014/main" id="{ED7E90D4-EFAC-8779-0E44-19DF8B0950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02479" y="940722"/>
            <a:ext cx="2710977" cy="4351338"/>
          </a:xfrm>
        </p:spPr>
      </p:pic>
    </p:spTree>
    <p:extLst>
      <p:ext uri="{BB962C8B-B14F-4D97-AF65-F5344CB8AC3E}">
        <p14:creationId xmlns:p14="http://schemas.microsoft.com/office/powerpoint/2010/main" val="249428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B45359-C773-801E-17E1-60874CC4671D}"/>
              </a:ext>
            </a:extLst>
          </p:cNvPr>
          <p:cNvSpPr>
            <a:spLocks noGrp="1"/>
          </p:cNvSpPr>
          <p:nvPr>
            <p:ph idx="1"/>
          </p:nvPr>
        </p:nvSpPr>
        <p:spPr>
          <a:xfrm>
            <a:off x="838200" y="498270"/>
            <a:ext cx="10515600" cy="4351338"/>
          </a:xfrm>
        </p:spPr>
        <p:txBody>
          <a:bodyPr/>
          <a:lstStyle/>
          <a:p>
            <a:pPr marL="514350" indent="-514350" algn="l">
              <a:buFont typeface="+mj-lt"/>
              <a:buAutoNum type="arabicParenR" startAt="18"/>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Poser les mains sur les cuisses, en ayant les doigts serrés quand on s’assoit </a:t>
            </a:r>
          </a:p>
          <a:p>
            <a:pPr marL="514350" indent="-514350" algn="l">
              <a:buFont typeface="+mj-lt"/>
              <a:buAutoNum type="arabicParenR" startAt="18"/>
            </a:pPr>
            <a:r>
              <a:rPr lang="fr-FR" sz="2000" dirty="0">
                <a:solidFill>
                  <a:srgbClr val="222222"/>
                </a:solidFill>
                <a:highlight>
                  <a:srgbClr val="FFFFFF"/>
                </a:highlight>
                <a:latin typeface="Verdana" panose="020B0604030504040204" pitchFamily="34" charset="0"/>
                <a:ea typeface="Verdana" panose="020B0604030504040204" pitchFamily="34" charset="0"/>
              </a:rPr>
              <a: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Dresser l’index pour la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tachahoud</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que quand on mentionne le nom d’Allah </a:t>
            </a:r>
          </a:p>
          <a:p>
            <a:pPr marL="514350" indent="-514350" algn="l">
              <a:buFont typeface="+mj-lt"/>
              <a:buAutoNum type="arabicParenR" startAt="18"/>
            </a:pPr>
            <a:r>
              <a:rPr lang="fr-FR" sz="2000" dirty="0">
                <a:solidFill>
                  <a:srgbClr val="222222"/>
                </a:solidFill>
                <a:highlight>
                  <a:srgbClr val="FFFFFF"/>
                </a:highlight>
                <a:latin typeface="Verdana" panose="020B0604030504040204" pitchFamily="34" charset="0"/>
                <a:ea typeface="Verdana" panose="020B0604030504040204" pitchFamily="34" charset="0"/>
              </a:rPr>
              <a: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L’invocation pour chercher refuge contre le châtiment de la tombe, l’enfer, les tentations de la vie et de la mort, et le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Dajjal</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p>
          <a:p>
            <a:pPr marL="514350" indent="-514350" algn="l">
              <a:buFont typeface="+mj-lt"/>
              <a:buAutoNum type="arabicParenR" startAt="18"/>
            </a:pPr>
            <a:r>
              <a:rPr lang="fr-FR" sz="2000" dirty="0">
                <a:solidFill>
                  <a:srgbClr val="222222"/>
                </a:solidFill>
                <a:highlight>
                  <a:srgbClr val="FFFFFF"/>
                </a:highlight>
                <a:latin typeface="Verdana" panose="020B0604030504040204" pitchFamily="34" charset="0"/>
                <a:ea typeface="Verdana" panose="020B0604030504040204" pitchFamily="34" charset="0"/>
              </a:rPr>
              <a:t> </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Tourner sa tête de droite à gauche quand on prononce le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taslim</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p>
          <a:p>
            <a:pPr marL="514350" indent="-514350" algn="l">
              <a:buFont typeface="+mj-lt"/>
              <a:buAutoNum type="arabicParenR" startAt="18"/>
            </a:pPr>
            <a:endParaRPr lang="fr-FR" sz="2000" dirty="0">
              <a:solidFill>
                <a:srgbClr val="222222"/>
              </a:solidFill>
              <a:highlight>
                <a:srgbClr val="FFFFFF"/>
              </a:highlight>
              <a:latin typeface="Verdana" panose="020B0604030504040204" pitchFamily="34" charset="0"/>
              <a:ea typeface="Verdana" panose="020B0604030504040204" pitchFamily="34" charset="0"/>
            </a:endParaRPr>
          </a:p>
          <a:p>
            <a:pPr marL="514350" indent="-514350" algn="l">
              <a:buFont typeface="+mj-lt"/>
              <a:buAutoNum type="arabicParenR" startAt="18"/>
            </a:pPr>
            <a:endParaRPr lang="fr-FR" sz="2000" b="0" i="0" dirty="0">
              <a:solidFill>
                <a:srgbClr val="222222"/>
              </a:solidFill>
              <a:effectLst/>
              <a:highlight>
                <a:srgbClr val="FFFFFF"/>
              </a:highlight>
              <a:latin typeface="Verdana" panose="020B0604030504040204" pitchFamily="34" charset="0"/>
              <a:ea typeface="Verdana" panose="020B0604030504040204" pitchFamily="34" charset="0"/>
            </a:endParaRPr>
          </a:p>
          <a:p>
            <a:pPr marL="0" indent="0" algn="l">
              <a:buNone/>
            </a:pPr>
            <a:endParaRPr lang="fr-FR" sz="2000" dirty="0">
              <a:solidFill>
                <a:srgbClr val="222222"/>
              </a:solidFill>
              <a:highlight>
                <a:srgbClr val="FFFFFF"/>
              </a:highlight>
              <a:latin typeface="Verdana" panose="020B0604030504040204" pitchFamily="34" charset="0"/>
              <a:ea typeface="Verdana" panose="020B0604030504040204" pitchFamily="34" charset="0"/>
            </a:endParaRPr>
          </a:p>
          <a:p>
            <a:pPr marL="0" indent="0" algn="l">
              <a:buNone/>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Ces </a:t>
            </a: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recommandations</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à la fois paroles et actions, n’invalident pas la prière si elles ne sont pas dites/faites ; et le prieur n’est même pas tenu d’effectuer les prosternations de distraction pour cela.</a:t>
            </a:r>
          </a:p>
          <a:p>
            <a:pPr marL="0" indent="0">
              <a:buNone/>
            </a:pPr>
            <a:endParaRPr lang="fr-FR" dirty="0"/>
          </a:p>
        </p:txBody>
      </p:sp>
    </p:spTree>
    <p:extLst>
      <p:ext uri="{BB962C8B-B14F-4D97-AF65-F5344CB8AC3E}">
        <p14:creationId xmlns:p14="http://schemas.microsoft.com/office/powerpoint/2010/main" val="412883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19F526-F40C-256F-1BC7-624AE9981B83}"/>
              </a:ext>
            </a:extLst>
          </p:cNvPr>
          <p:cNvSpPr>
            <a:spLocks noGrp="1"/>
          </p:cNvSpPr>
          <p:nvPr>
            <p:ph idx="1"/>
          </p:nvPr>
        </p:nvSpPr>
        <p:spPr>
          <a:xfrm>
            <a:off x="838200" y="759147"/>
            <a:ext cx="10515600" cy="5449924"/>
          </a:xfrm>
        </p:spPr>
        <p:txBody>
          <a:bodyPr>
            <a:normAutofit/>
          </a:bodyPr>
          <a:lstStyle/>
          <a:p>
            <a:pPr marL="0" indent="0">
              <a:buNone/>
            </a:pPr>
            <a:r>
              <a:rPr lang="fr-FR" sz="2000" dirty="0">
                <a:latin typeface="Verdana" panose="020B0604030504040204" pitchFamily="34" charset="0"/>
                <a:ea typeface="Verdana" panose="020B0604030504040204" pitchFamily="34" charset="0"/>
              </a:rPr>
              <a:t>Je commence d’abord par éclaircir que je ne suis </a:t>
            </a:r>
            <a:r>
              <a:rPr lang="fr-FR" sz="2000" i="1" dirty="0">
                <a:latin typeface="Verdana" panose="020B0604030504040204" pitchFamily="34" charset="0"/>
                <a:ea typeface="Verdana" panose="020B0604030504040204" pitchFamily="34" charset="0"/>
              </a:rPr>
              <a:t>ni imam, ni Mufti</a:t>
            </a:r>
            <a:r>
              <a:rPr lang="fr-FR" sz="2000" dirty="0">
                <a:latin typeface="Verdana" panose="020B0604030504040204" pitchFamily="34" charset="0"/>
                <a:ea typeface="Verdana" panose="020B0604030504040204" pitchFamily="34" charset="0"/>
              </a:rPr>
              <a:t>. Je suis un professeur des sciences mondaines à l’école primaire, exerçant mon métier depuis 5 ans. </a:t>
            </a:r>
          </a:p>
          <a:p>
            <a:pPr marL="0" indent="0">
              <a:buNone/>
            </a:pPr>
            <a:r>
              <a:rPr lang="fr-FR" sz="2000" dirty="0">
                <a:latin typeface="Verdana" panose="020B0604030504040204" pitchFamily="34" charset="0"/>
                <a:ea typeface="Verdana" panose="020B0604030504040204" pitchFamily="34" charset="0"/>
              </a:rPr>
              <a:t>Ma carrière professionnelle ne m’a toutefois pas empêché de m’intéresser et d’évoluer dans ma religion qui est la religion de tous les Prophètes à savoir l’islam. </a:t>
            </a:r>
          </a:p>
          <a:p>
            <a:pPr marL="0" indent="0">
              <a:buNone/>
            </a:pPr>
            <a:r>
              <a:rPr lang="fr-FR" sz="2000" dirty="0">
                <a:latin typeface="Verdana" panose="020B0604030504040204" pitchFamily="34" charset="0"/>
                <a:ea typeface="Verdana" panose="020B0604030504040204" pitchFamily="34" charset="0"/>
              </a:rPr>
              <a:t>L’intérêt que je porte à l’étude du rite Hanbalite date environ de 8 ans. Après toutes ces années d’études, de révisions sans relâche avec le sérieux qu’il faut, j’y ai accumulé un minimum de savoir en toute honnêteté et sans aucune prétention, me permettant de faire quelque chose pour les bien-aimées qui débutent dans l’étude du fiqh de l’école de </a:t>
            </a:r>
            <a:r>
              <a:rPr lang="fr-FR" sz="2000" b="1" dirty="0">
                <a:latin typeface="Verdana" panose="020B0604030504040204" pitchFamily="34" charset="0"/>
                <a:ea typeface="Verdana" panose="020B0604030504040204" pitchFamily="34" charset="0"/>
              </a:rPr>
              <a:t>l’Imam Ahmad Ibn </a:t>
            </a:r>
            <a:r>
              <a:rPr lang="fr-FR" sz="2000" b="1" dirty="0" err="1">
                <a:latin typeface="Verdana" panose="020B0604030504040204" pitchFamily="34" charset="0"/>
                <a:ea typeface="Verdana" panose="020B0604030504040204" pitchFamily="34" charset="0"/>
              </a:rPr>
              <a:t>Hanbal</a:t>
            </a:r>
            <a:r>
              <a:rPr lang="fr-FR" sz="2000" b="1"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(qu’Allah lui fasse miséricorde). </a:t>
            </a:r>
          </a:p>
          <a:p>
            <a:pPr marL="0" indent="0">
              <a:buNone/>
            </a:pPr>
            <a:r>
              <a:rPr lang="fr-FR" sz="2000" dirty="0">
                <a:latin typeface="Verdana" panose="020B0604030504040204" pitchFamily="34" charset="0"/>
                <a:ea typeface="Verdana" panose="020B0604030504040204" pitchFamily="34" charset="0"/>
              </a:rPr>
              <a:t>Pour rédiger cette modeste intervention, je ne me suis basé sur aucun livre particulier ; mais plutôt sur mon expérience au fil des années à essayer d’en savoir quotidiennement le plus possible sur l’école de l’imam Ahmad.</a:t>
            </a:r>
          </a:p>
          <a:p>
            <a:pPr marL="0" indent="0">
              <a:buNone/>
            </a:pPr>
            <a:endParaRPr lang="fr-FR" sz="2000" dirty="0">
              <a:latin typeface="Verdana" panose="020B0604030504040204" pitchFamily="34" charset="0"/>
              <a:ea typeface="Verdana" panose="020B0604030504040204" pitchFamily="34" charset="0"/>
            </a:endParaRPr>
          </a:p>
          <a:p>
            <a:pPr marL="0" indent="0">
              <a:buNone/>
            </a:pP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39930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D984A-82C4-38D8-E3E4-F52EF9800DEA}"/>
              </a:ext>
            </a:extLst>
          </p:cNvPr>
          <p:cNvSpPr>
            <a:spLocks noGrp="1"/>
          </p:cNvSpPr>
          <p:nvPr>
            <p:ph type="title"/>
          </p:nvPr>
        </p:nvSpPr>
        <p:spPr/>
        <p:txBody>
          <a:bodyPr>
            <a:normAutofit/>
          </a:bodyPr>
          <a:lstStyle/>
          <a:p>
            <a:pPr algn="ctr"/>
            <a:r>
              <a:rPr lang="fr-FR" sz="2000" b="1" i="0" dirty="0">
                <a:solidFill>
                  <a:srgbClr val="222222"/>
                </a:solidFill>
                <a:effectLst/>
                <a:highlight>
                  <a:srgbClr val="FFFFFF"/>
                </a:highlight>
                <a:latin typeface="Verdana" panose="020B0604030504040204" pitchFamily="34" charset="0"/>
                <a:ea typeface="Verdana" panose="020B0604030504040204" pitchFamily="34" charset="0"/>
              </a:rPr>
              <a:t>Les actes détestables dans la salât </a:t>
            </a:r>
            <a:endParaRPr lang="fr-FR" sz="2000" b="1" dirty="0">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E21E1CA5-9E21-0513-A99A-586A80E3F8B8}"/>
              </a:ext>
            </a:extLst>
          </p:cNvPr>
          <p:cNvSpPr>
            <a:spLocks noGrp="1"/>
          </p:cNvSpPr>
          <p:nvPr>
            <p:ph sz="half" idx="1"/>
          </p:nvPr>
        </p:nvSpPr>
        <p:spPr/>
        <p:txBody>
          <a:bodyPr>
            <a:normAutofit/>
          </a:bodyPr>
          <a:lstStyle/>
          <a:p>
            <a:pPr marL="514350" indent="-514350" algn="l">
              <a:buFont typeface="+mj-lt"/>
              <a:buAutoNum type="arabicParenR"/>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Détourner le regard </a:t>
            </a:r>
          </a:p>
          <a:p>
            <a:pPr marL="514350" indent="-514350" algn="l">
              <a:buFont typeface="+mj-lt"/>
              <a:buAutoNum type="arabicParenR"/>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Poser les mains sur la poitrine </a:t>
            </a:r>
          </a:p>
          <a:p>
            <a:pPr marL="514350" indent="-514350" algn="l">
              <a:buFont typeface="+mj-lt"/>
              <a:buAutoNum type="arabicParenR"/>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Ne réciter que la Fatiha dans les 2 premières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raka’ates</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p>
          <a:p>
            <a:pPr marL="514350" indent="-514350" algn="l">
              <a:buFont typeface="+mj-lt"/>
              <a:buAutoNum type="arabicParenR"/>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Craquer ses doigts </a:t>
            </a:r>
          </a:p>
          <a:p>
            <a:pPr marL="514350" indent="-514350" algn="l">
              <a:buFont typeface="+mj-lt"/>
              <a:buAutoNum type="arabicParenR"/>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Croiser ses doigts </a:t>
            </a:r>
          </a:p>
          <a:p>
            <a:pPr marL="514350" indent="-514350" algn="l">
              <a:buFont typeface="+mj-lt"/>
              <a:buAutoNum type="arabicParenR"/>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Poser ses mains sur les hanches </a:t>
            </a:r>
          </a:p>
          <a:p>
            <a:pPr marL="514350" indent="-514350" algn="l">
              <a:buFont typeface="+mj-lt"/>
              <a:buAutoNum type="arabicParenR"/>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Fermer les yeux </a:t>
            </a:r>
          </a:p>
          <a:p>
            <a:pPr marL="514350" indent="-514350">
              <a:buFont typeface="+mj-lt"/>
              <a:buAutoNum type="arabicParenR"/>
            </a:pPr>
            <a:endParaRPr lang="fr-FR" dirty="0"/>
          </a:p>
        </p:txBody>
      </p:sp>
      <p:sp>
        <p:nvSpPr>
          <p:cNvPr id="4" name="Espace réservé du contenu 3">
            <a:extLst>
              <a:ext uri="{FF2B5EF4-FFF2-40B4-BE49-F238E27FC236}">
                <a16:creationId xmlns:a16="http://schemas.microsoft.com/office/drawing/2014/main" id="{DA3DCED6-1702-8171-7586-E93CB6D64E67}"/>
              </a:ext>
            </a:extLst>
          </p:cNvPr>
          <p:cNvSpPr>
            <a:spLocks noGrp="1"/>
          </p:cNvSpPr>
          <p:nvPr>
            <p:ph sz="half" idx="2"/>
          </p:nvPr>
        </p:nvSpPr>
        <p:spPr>
          <a:xfrm>
            <a:off x="6570406" y="1822450"/>
            <a:ext cx="5181600" cy="4351338"/>
          </a:xfrm>
        </p:spPr>
        <p:txBody>
          <a:bodyPr>
            <a:normAutofit/>
          </a:bodyPr>
          <a:lstStyle/>
          <a:p>
            <a:pPr marL="514350" indent="-514350" algn="l">
              <a:buFont typeface="+mj-lt"/>
              <a:buAutoNum type="arabicParenR" startAt="8"/>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Se prosterner sur un obstacle entre le front et la zone de prosternation </a:t>
            </a:r>
          </a:p>
          <a:p>
            <a:pPr marL="514350" indent="-514350" algn="l">
              <a:buFont typeface="+mj-lt"/>
              <a:buAutoNum type="arabicParenR" startAt="8"/>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Applaudir</a:t>
            </a:r>
          </a:p>
          <a:p>
            <a:pPr marL="514350" indent="-514350" algn="l">
              <a:buFont typeface="+mj-lt"/>
              <a:buAutoNum type="arabicParenR" startAt="8"/>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Tout ce qui ne fait pas partie de la prière </a:t>
            </a:r>
          </a:p>
          <a:p>
            <a:pPr marL="514350" indent="-514350" algn="l">
              <a:buFont typeface="+mj-lt"/>
              <a:buAutoNum type="arabicParenR" startAt="8"/>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Retenir son urine ou ses selles </a:t>
            </a:r>
          </a:p>
          <a:p>
            <a:pPr marL="514350" indent="-514350" algn="l">
              <a:buFont typeface="+mj-lt"/>
              <a:buAutoNum type="arabicParenR" startAt="8"/>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Avoir envie d’un repas disponible </a:t>
            </a:r>
          </a:p>
          <a:p>
            <a:pPr marL="514350" indent="-514350">
              <a:buFont typeface="+mj-lt"/>
              <a:buAutoNum type="arabicParenR" startAt="8"/>
            </a:pPr>
            <a:endParaRPr lang="fr-FR" dirty="0"/>
          </a:p>
        </p:txBody>
      </p:sp>
    </p:spTree>
    <p:extLst>
      <p:ext uri="{BB962C8B-B14F-4D97-AF65-F5344CB8AC3E}">
        <p14:creationId xmlns:p14="http://schemas.microsoft.com/office/powerpoint/2010/main" val="80636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D5C1C-E8C4-54A2-F4DE-D1C501A2E7EA}"/>
              </a:ext>
            </a:extLst>
          </p:cNvPr>
          <p:cNvSpPr>
            <a:spLocks noGrp="1"/>
          </p:cNvSpPr>
          <p:nvPr>
            <p:ph type="title"/>
          </p:nvPr>
        </p:nvSpPr>
        <p:spPr>
          <a:xfrm>
            <a:off x="1029929" y="4642158"/>
            <a:ext cx="10515600" cy="1325563"/>
          </a:xfrm>
        </p:spPr>
        <p:txBody>
          <a:bodyPr>
            <a:normAutofit/>
          </a:bodyPr>
          <a:lstStyle/>
          <a:p>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Souvenez-vous que dans le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madhhab</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le détestable devient permis s’il y a besoin. Allah est le Plus Savant.</a:t>
            </a:r>
            <a:endParaRPr lang="fr-FR" sz="2000" dirty="0">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5663921C-6BA9-D535-4DAE-1AFAD4678ACE}"/>
              </a:ext>
            </a:extLst>
          </p:cNvPr>
          <p:cNvSpPr>
            <a:spLocks noGrp="1"/>
          </p:cNvSpPr>
          <p:nvPr>
            <p:ph sz="half" idx="1"/>
          </p:nvPr>
        </p:nvSpPr>
        <p:spPr>
          <a:xfrm>
            <a:off x="838200" y="1825625"/>
            <a:ext cx="5181600" cy="2215433"/>
          </a:xfrm>
        </p:spPr>
        <p:txBody>
          <a:bodyPr/>
          <a:lstStyle/>
          <a:p>
            <a:pPr marL="514350" indent="-514350">
              <a:buFont typeface="+mj-lt"/>
              <a:buAutoNum type="arabicParenR" startAt="13"/>
            </a:pP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S’asseoir sur ses talons ou entre ses jambes (</a:t>
            </a:r>
            <a:r>
              <a:rPr lang="fr-FR" sz="2000" b="0" i="0" dirty="0" err="1">
                <a:solidFill>
                  <a:srgbClr val="222222"/>
                </a:solidFill>
                <a:effectLst/>
                <a:highlight>
                  <a:srgbClr val="FFFFFF"/>
                </a:highlight>
                <a:latin typeface="Verdana" panose="020B0604030504040204" pitchFamily="34" charset="0"/>
                <a:ea typeface="Verdana" panose="020B0604030504040204" pitchFamily="34" charset="0"/>
              </a:rPr>
              <a:t>iq’a</a:t>
            </a:r>
            <a:r>
              <a:rPr lang="fr-FR" sz="2000" b="0" i="0" dirty="0">
                <a:solidFill>
                  <a:srgbClr val="222222"/>
                </a:solidFill>
                <a:effectLst/>
                <a:highlight>
                  <a:srgbClr val="FFFFFF"/>
                </a:highlight>
                <a:latin typeface="Verdana" panose="020B0604030504040204" pitchFamily="34" charset="0"/>
                <a:ea typeface="Verdana" panose="020B0604030504040204" pitchFamily="34" charset="0"/>
              </a:rPr>
              <a:t>) </a:t>
            </a:r>
          </a:p>
          <a:p>
            <a:endParaRPr lang="fr-FR" dirty="0"/>
          </a:p>
        </p:txBody>
      </p:sp>
      <p:pic>
        <p:nvPicPr>
          <p:cNvPr id="6" name="Espace réservé du contenu 5">
            <a:extLst>
              <a:ext uri="{FF2B5EF4-FFF2-40B4-BE49-F238E27FC236}">
                <a16:creationId xmlns:a16="http://schemas.microsoft.com/office/drawing/2014/main" id="{CB411078-34C3-86B4-F41F-E6053BA5F91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293073"/>
            <a:ext cx="5181600" cy="2556256"/>
          </a:xfrm>
        </p:spPr>
      </p:pic>
    </p:spTree>
    <p:extLst>
      <p:ext uri="{BB962C8B-B14F-4D97-AF65-F5344CB8AC3E}">
        <p14:creationId xmlns:p14="http://schemas.microsoft.com/office/powerpoint/2010/main" val="4279782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81329-2B3C-E929-DE5F-9A0E8D9CFF51}"/>
              </a:ext>
            </a:extLst>
          </p:cNvPr>
          <p:cNvSpPr>
            <a:spLocks noGrp="1"/>
          </p:cNvSpPr>
          <p:nvPr>
            <p:ph type="title"/>
          </p:nvPr>
        </p:nvSpPr>
        <p:spPr/>
        <p:txBody>
          <a:bodyPr>
            <a:normAutofit/>
          </a:bodyPr>
          <a:lstStyle/>
          <a:p>
            <a:pPr algn="ctr"/>
            <a:r>
              <a:rPr lang="fr-FR" sz="2000" b="1" dirty="0">
                <a:latin typeface="Verdana" panose="020B0604030504040204" pitchFamily="34" charset="0"/>
                <a:ea typeface="Verdana" panose="020B0604030504040204" pitchFamily="34" charset="0"/>
              </a:rPr>
              <a:t>Les huit (8) obligations de la salat</a:t>
            </a:r>
          </a:p>
        </p:txBody>
      </p:sp>
      <p:sp>
        <p:nvSpPr>
          <p:cNvPr id="3" name="Espace réservé du contenu 2">
            <a:extLst>
              <a:ext uri="{FF2B5EF4-FFF2-40B4-BE49-F238E27FC236}">
                <a16:creationId xmlns:a16="http://schemas.microsoft.com/office/drawing/2014/main" id="{D309C5AD-9D36-C83E-90C8-616454DACAA6}"/>
              </a:ext>
            </a:extLst>
          </p:cNvPr>
          <p:cNvSpPr>
            <a:spLocks noGrp="1"/>
          </p:cNvSpPr>
          <p:nvPr>
            <p:ph sz="half" idx="1"/>
          </p:nvPr>
        </p:nvSpPr>
        <p:spPr/>
        <p:txBody>
          <a:bodyPr/>
          <a:lstStyle/>
          <a:p>
            <a:pPr marL="514350" indent="-514350">
              <a:buFont typeface="+mj-lt"/>
              <a:buAutoNum type="arabicParenR"/>
            </a:pPr>
            <a:r>
              <a:rPr lang="fr-FR" sz="2000" i="1" dirty="0">
                <a:latin typeface="Verdana" panose="020B0604030504040204" pitchFamily="34" charset="0"/>
                <a:ea typeface="Verdana" panose="020B0604030504040204" pitchFamily="34" charset="0"/>
              </a:rPr>
              <a:t>Tous les </a:t>
            </a:r>
            <a:r>
              <a:rPr lang="fr-FR" sz="2000" i="1" dirty="0" err="1">
                <a:latin typeface="Verdana" panose="020B0604030504040204" pitchFamily="34" charset="0"/>
                <a:ea typeface="Verdana" panose="020B0604030504040204" pitchFamily="34" charset="0"/>
              </a:rPr>
              <a:t>takbirat</a:t>
            </a:r>
            <a:r>
              <a:rPr lang="fr-FR" sz="2000" i="1" dirty="0">
                <a:latin typeface="Verdana" panose="020B0604030504040204" pitchFamily="34" charset="0"/>
                <a:ea typeface="Verdana" panose="020B0604030504040204" pitchFamily="34" charset="0"/>
              </a:rPr>
              <a:t> (sauf le 1</a:t>
            </a:r>
            <a:r>
              <a:rPr lang="fr-FR" sz="2000" i="1" baseline="30000" dirty="0">
                <a:latin typeface="Verdana" panose="020B0604030504040204" pitchFamily="34" charset="0"/>
                <a:ea typeface="Verdana" panose="020B0604030504040204" pitchFamily="34" charset="0"/>
              </a:rPr>
              <a:t>er</a:t>
            </a:r>
            <a:r>
              <a:rPr lang="fr-FR" sz="2000" i="1" dirty="0">
                <a:latin typeface="Verdana" panose="020B0604030504040204" pitchFamily="34" charset="0"/>
                <a:ea typeface="Verdana" panose="020B0604030504040204" pitchFamily="34" charset="0"/>
              </a:rPr>
              <a:t> qui est un pilier)</a:t>
            </a:r>
          </a:p>
          <a:p>
            <a:pPr marL="514350" indent="-514350">
              <a:buFont typeface="+mj-lt"/>
              <a:buAutoNum type="arabicParenR"/>
            </a:pP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Sami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Allahu</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liman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hamid</a:t>
            </a:r>
            <a:endParaRPr lang="fr-FR" sz="2000" b="0" i="1" dirty="0">
              <a:solidFill>
                <a:srgbClr val="222222"/>
              </a:solidFill>
              <a:effectLst/>
              <a:highlight>
                <a:srgbClr val="FFFFFF"/>
              </a:highlight>
              <a:latin typeface="Verdana" panose="020B0604030504040204" pitchFamily="34" charset="0"/>
              <a:ea typeface="Verdana" panose="020B0604030504040204" pitchFamily="34" charset="0"/>
            </a:endParaRPr>
          </a:p>
          <a:p>
            <a:pPr marL="514350" indent="-514350">
              <a:buFont typeface="+mj-lt"/>
              <a:buAutoNum type="arabicParenR"/>
            </a:pP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Rabbana</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wa</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lakal</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hamd</a:t>
            </a:r>
            <a:endParaRPr lang="fr-FR" sz="2000" b="0" i="1" dirty="0">
              <a:solidFill>
                <a:srgbClr val="222222"/>
              </a:solidFill>
              <a:effectLst/>
              <a:highlight>
                <a:srgbClr val="FFFFFF"/>
              </a:highlight>
              <a:latin typeface="Verdana" panose="020B0604030504040204" pitchFamily="34" charset="0"/>
              <a:ea typeface="Verdana" panose="020B0604030504040204" pitchFamily="34" charset="0"/>
            </a:endParaRPr>
          </a:p>
          <a:p>
            <a:pPr marL="514350" indent="-514350">
              <a:buFont typeface="+mj-lt"/>
              <a:buAutoNum type="arabicParenR"/>
            </a:pPr>
            <a:r>
              <a:rPr lang="fr-FR" sz="2000" i="1" dirty="0" err="1">
                <a:latin typeface="Verdana" panose="020B0604030504040204" pitchFamily="34" charset="0"/>
                <a:ea typeface="Verdana" panose="020B0604030504040204" pitchFamily="34" charset="0"/>
              </a:rPr>
              <a:t>soubhana</a:t>
            </a:r>
            <a:r>
              <a:rPr lang="fr-FR" sz="2000" i="1" dirty="0">
                <a:latin typeface="Verdana" panose="020B0604030504040204" pitchFamily="34" charset="0"/>
                <a:ea typeface="Verdana" panose="020B0604030504040204" pitchFamily="34" charset="0"/>
              </a:rPr>
              <a:t> Rabbi al-</a:t>
            </a:r>
            <a:r>
              <a:rPr lang="fr-FR" sz="2000" i="1" dirty="0" err="1">
                <a:latin typeface="Verdana" panose="020B0604030504040204" pitchFamily="34" charset="0"/>
                <a:ea typeface="Verdana" panose="020B0604030504040204" pitchFamily="34" charset="0"/>
              </a:rPr>
              <a:t>Azim</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wa</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biham</a:t>
            </a:r>
            <a:r>
              <a:rPr lang="fr-FR" sz="2000" i="1" dirty="0">
                <a:latin typeface="Verdana" panose="020B0604030504040204" pitchFamily="34" charset="0"/>
                <a:ea typeface="Verdana" panose="020B0604030504040204" pitchFamily="34" charset="0"/>
              </a:rPr>
              <a:t> </a:t>
            </a:r>
            <a:r>
              <a:rPr lang="fr-FR" sz="2000" i="1" dirty="0" err="1">
                <a:latin typeface="Verdana" panose="020B0604030504040204" pitchFamily="34" charset="0"/>
                <a:ea typeface="Verdana" panose="020B0604030504040204" pitchFamily="34" charset="0"/>
              </a:rPr>
              <a:t>dihi</a:t>
            </a:r>
            <a:endParaRPr lang="fr-FR" sz="2000" i="1" dirty="0">
              <a:latin typeface="Verdana" panose="020B0604030504040204" pitchFamily="34" charset="0"/>
              <a:ea typeface="Verdana" panose="020B0604030504040204" pitchFamily="34" charset="0"/>
            </a:endParaRPr>
          </a:p>
          <a:p>
            <a:pPr marL="514350" indent="-514350">
              <a:buFont typeface="+mj-lt"/>
              <a:buAutoNum type="arabicParenR"/>
            </a:pP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soubhan</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rabbi Al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a’la</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a:t>
            </a:r>
          </a:p>
          <a:p>
            <a:pPr marL="514350" indent="-514350">
              <a:buFont typeface="+mj-lt"/>
              <a:buAutoNum type="arabicParenR"/>
            </a:pP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rabbi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ighfirli</a:t>
            </a:r>
            <a:endParaRPr lang="fr-FR" sz="2000" i="1" dirty="0">
              <a:solidFill>
                <a:srgbClr val="222222"/>
              </a:solidFill>
              <a:highlight>
                <a:srgbClr val="FFFFFF"/>
              </a:highlight>
              <a:latin typeface="Verdana" panose="020B0604030504040204" pitchFamily="34" charset="0"/>
              <a:ea typeface="Verdana" panose="020B0604030504040204" pitchFamily="34" charset="0"/>
            </a:endParaRPr>
          </a:p>
          <a:p>
            <a:pPr marL="514350" indent="-514350">
              <a:buFont typeface="+mj-lt"/>
              <a:buAutoNum type="arabicParenR"/>
            </a:pP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Le premier </a:t>
            </a:r>
            <a:r>
              <a:rPr lang="fr-FR" sz="2000" b="0" i="1" dirty="0" err="1">
                <a:solidFill>
                  <a:srgbClr val="222222"/>
                </a:solidFill>
                <a:effectLst/>
                <a:highlight>
                  <a:srgbClr val="FFFFFF"/>
                </a:highlight>
                <a:latin typeface="Verdana" panose="020B0604030504040204" pitchFamily="34" charset="0"/>
                <a:ea typeface="Verdana" panose="020B0604030504040204" pitchFamily="34" charset="0"/>
              </a:rPr>
              <a:t>tachahoud</a:t>
            </a:r>
            <a:r>
              <a:rPr lang="fr-FR" sz="2000" b="0" i="1" dirty="0">
                <a:solidFill>
                  <a:srgbClr val="222222"/>
                </a:solidFill>
                <a:effectLst/>
                <a:highlight>
                  <a:srgbClr val="FFFFFF"/>
                </a:highlight>
                <a:latin typeface="Verdana" panose="020B0604030504040204" pitchFamily="34" charset="0"/>
                <a:ea typeface="Verdana" panose="020B0604030504040204" pitchFamily="34" charset="0"/>
              </a:rPr>
              <a:t> </a:t>
            </a:r>
          </a:p>
          <a:p>
            <a:pPr marL="514350" indent="-514350">
              <a:buFont typeface="+mj-lt"/>
              <a:buAutoNum type="arabicParenR"/>
            </a:pPr>
            <a:r>
              <a:rPr lang="fr-FR" sz="2000" i="1" dirty="0">
                <a:solidFill>
                  <a:srgbClr val="222222"/>
                </a:solidFill>
                <a:highlight>
                  <a:srgbClr val="FFFFFF"/>
                </a:highlight>
                <a:latin typeface="Verdana" panose="020B0604030504040204" pitchFamily="34" charset="0"/>
                <a:ea typeface="Verdana" panose="020B0604030504040204" pitchFamily="34" charset="0"/>
              </a:rPr>
              <a:t>Être assis pour le reciter</a:t>
            </a:r>
            <a:endParaRPr lang="fr-FR" sz="2000" b="0" i="1" dirty="0">
              <a:solidFill>
                <a:srgbClr val="222222"/>
              </a:solidFill>
              <a:effectLst/>
              <a:highlight>
                <a:srgbClr val="FFFFFF"/>
              </a:highlight>
              <a:latin typeface="Verdana" panose="020B0604030504040204" pitchFamily="34" charset="0"/>
              <a:ea typeface="Verdana" panose="020B0604030504040204" pitchFamily="34" charset="0"/>
            </a:endParaRPr>
          </a:p>
          <a:p>
            <a:pPr marL="514350" indent="-514350">
              <a:buFont typeface="+mj-lt"/>
              <a:buAutoNum type="arabicParenR"/>
            </a:pPr>
            <a:endParaRPr lang="fr-FR" dirty="0"/>
          </a:p>
        </p:txBody>
      </p:sp>
      <p:sp>
        <p:nvSpPr>
          <p:cNvPr id="4" name="Espace réservé du contenu 3">
            <a:extLst>
              <a:ext uri="{FF2B5EF4-FFF2-40B4-BE49-F238E27FC236}">
                <a16:creationId xmlns:a16="http://schemas.microsoft.com/office/drawing/2014/main" id="{3C2B5791-C809-14FB-9C3A-7B8422F07AFD}"/>
              </a:ext>
            </a:extLst>
          </p:cNvPr>
          <p:cNvSpPr>
            <a:spLocks noGrp="1"/>
          </p:cNvSpPr>
          <p:nvPr>
            <p:ph sz="half" idx="2"/>
          </p:nvPr>
        </p:nvSpPr>
        <p:spPr/>
        <p:txBody>
          <a:bodyPr/>
          <a:lstStyle/>
          <a:p>
            <a:r>
              <a:rPr lang="fr-FR" sz="2000" dirty="0">
                <a:latin typeface="Verdana" panose="020B0604030504040204" pitchFamily="34" charset="0"/>
                <a:ea typeface="Verdana" panose="020B0604030504040204" pitchFamily="34" charset="0"/>
              </a:rPr>
              <a:t>Celui qui omet volontairement une de ces obligations, </a:t>
            </a:r>
            <a:r>
              <a:rPr lang="fr-FR" sz="2000" u="sng" dirty="0">
                <a:latin typeface="Verdana" panose="020B0604030504040204" pitchFamily="34" charset="0"/>
                <a:ea typeface="Verdana" panose="020B0604030504040204" pitchFamily="34" charset="0"/>
              </a:rPr>
              <a:t>la salat s’annule</a:t>
            </a:r>
            <a:r>
              <a:rPr lang="fr-FR" sz="2000" dirty="0">
                <a:latin typeface="Verdana" panose="020B0604030504040204" pitchFamily="34" charset="0"/>
                <a:ea typeface="Verdana" panose="020B0604030504040204" pitchFamily="34" charset="0"/>
              </a:rPr>
              <a:t>. </a:t>
            </a:r>
          </a:p>
          <a:p>
            <a:r>
              <a:rPr lang="fr-FR" sz="2000" dirty="0">
                <a:latin typeface="Verdana" panose="020B0604030504040204" pitchFamily="34" charset="0"/>
                <a:ea typeface="Verdana" panose="020B0604030504040204" pitchFamily="34" charset="0"/>
              </a:rPr>
              <a:t>Celui qui en oublie une, fera </a:t>
            </a:r>
            <a:r>
              <a:rPr lang="fr-FR" sz="2000" b="1" dirty="0">
                <a:latin typeface="Verdana" panose="020B0604030504040204" pitchFamily="34" charset="0"/>
                <a:ea typeface="Verdana" panose="020B0604030504040204" pitchFamily="34" charset="0"/>
              </a:rPr>
              <a:t>obligatoirement</a:t>
            </a:r>
            <a:r>
              <a:rPr lang="fr-FR" sz="2000" dirty="0">
                <a:latin typeface="Verdana" panose="020B0604030504040204" pitchFamily="34" charset="0"/>
                <a:ea typeface="Verdana" panose="020B0604030504040204" pitchFamily="34" charset="0"/>
              </a:rPr>
              <a:t> les prosternations de distraction (</a:t>
            </a:r>
            <a:r>
              <a:rPr lang="fr-FR" sz="2000" dirty="0" err="1">
                <a:latin typeface="Verdana" panose="020B0604030504040204" pitchFamily="34" charset="0"/>
                <a:ea typeface="Verdana" panose="020B0604030504040204" pitchFamily="34" charset="0"/>
              </a:rPr>
              <a:t>soujoud</a:t>
            </a:r>
            <a:r>
              <a:rPr lang="fr-FR" sz="2000" dirty="0">
                <a:latin typeface="Verdana" panose="020B0604030504040204" pitchFamily="34" charset="0"/>
                <a:ea typeface="Verdana" panose="020B0604030504040204" pitchFamily="34" charset="0"/>
              </a:rPr>
              <a:t> as-</a:t>
            </a:r>
            <a:r>
              <a:rPr lang="fr-FR" sz="2000" dirty="0" err="1">
                <a:latin typeface="Verdana" panose="020B0604030504040204" pitchFamily="34" charset="0"/>
                <a:ea typeface="Verdana" panose="020B0604030504040204" pitchFamily="34" charset="0"/>
              </a:rPr>
              <a:t>sahw</a:t>
            </a:r>
            <a:r>
              <a:rPr lang="fr-FR" sz="2000" dirty="0">
                <a:latin typeface="Verdana" panose="020B0604030504040204" pitchFamily="34" charset="0"/>
                <a:ea typeface="Verdana" panose="020B0604030504040204" pitchFamily="34" charset="0"/>
              </a:rPr>
              <a:t>)</a:t>
            </a:r>
          </a:p>
          <a:p>
            <a:r>
              <a:rPr lang="fr-FR" sz="2000" dirty="0">
                <a:latin typeface="Verdana" panose="020B0604030504040204" pitchFamily="34" charset="0"/>
                <a:ea typeface="Verdana" panose="020B0604030504040204" pitchFamily="34" charset="0"/>
              </a:rPr>
              <a:t>Si le </a:t>
            </a:r>
            <a:r>
              <a:rPr lang="fr-FR" sz="2000" dirty="0" err="1">
                <a:latin typeface="Verdana" panose="020B0604030504040204" pitchFamily="34" charset="0"/>
                <a:ea typeface="Verdana" panose="020B0604030504040204" pitchFamily="34" charset="0"/>
              </a:rPr>
              <a:t>soujoud</a:t>
            </a:r>
            <a:r>
              <a:rPr lang="fr-FR" sz="2000" dirty="0">
                <a:latin typeface="Verdana" panose="020B0604030504040204" pitchFamily="34" charset="0"/>
                <a:ea typeface="Verdana" panose="020B0604030504040204" pitchFamily="34" charset="0"/>
              </a:rPr>
              <a:t> as-</a:t>
            </a:r>
            <a:r>
              <a:rPr lang="fr-FR" sz="2000" dirty="0" err="1">
                <a:latin typeface="Verdana" panose="020B0604030504040204" pitchFamily="34" charset="0"/>
                <a:ea typeface="Verdana" panose="020B0604030504040204" pitchFamily="34" charset="0"/>
              </a:rPr>
              <a:t>sahw</a:t>
            </a:r>
            <a:r>
              <a:rPr lang="fr-FR" sz="2000" dirty="0">
                <a:latin typeface="Verdana" panose="020B0604030504040204" pitchFamily="34" charset="0"/>
                <a:ea typeface="Verdana" panose="020B0604030504040204" pitchFamily="34" charset="0"/>
              </a:rPr>
              <a:t> est oublié, la personne est excusée.</a:t>
            </a:r>
          </a:p>
          <a:p>
            <a:endParaRPr lang="fr-FR" dirty="0"/>
          </a:p>
        </p:txBody>
      </p:sp>
    </p:spTree>
    <p:extLst>
      <p:ext uri="{BB962C8B-B14F-4D97-AF65-F5344CB8AC3E}">
        <p14:creationId xmlns:p14="http://schemas.microsoft.com/office/powerpoint/2010/main" val="273948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B1A0A1-1AD8-3A78-4D1A-E76560D4EBE8}"/>
              </a:ext>
            </a:extLst>
          </p:cNvPr>
          <p:cNvSpPr>
            <a:spLocks noGrp="1"/>
          </p:cNvSpPr>
          <p:nvPr>
            <p:ph idx="1"/>
          </p:nvPr>
        </p:nvSpPr>
        <p:spPr>
          <a:xfrm>
            <a:off x="838200" y="648929"/>
            <a:ext cx="10515600" cy="5545393"/>
          </a:xfrm>
        </p:spPr>
        <p:txBody>
          <a:bodyPr>
            <a:normAutofit fontScale="92500"/>
          </a:bodyPr>
          <a:lstStyle/>
          <a:p>
            <a:pPr marL="0" indent="0">
              <a:spcAft>
                <a:spcPts val="600"/>
              </a:spcAft>
              <a:buNone/>
            </a:pPr>
            <a:r>
              <a:rPr lang="fr-FR" sz="2200" dirty="0">
                <a:latin typeface="Verdana" panose="020B0604030504040204" pitchFamily="34" charset="0"/>
                <a:ea typeface="Verdana" panose="020B0604030504040204" pitchFamily="34" charset="0"/>
              </a:rPr>
              <a:t>Le chapitre traité ici, qui n’est autre que la prière, fait partie des plus faciles dans le fiqh. Il ne nécessite pas beaucoup d’efforts de réflexion pour l’assimiler. </a:t>
            </a:r>
          </a:p>
          <a:p>
            <a:pPr marL="0" indent="0">
              <a:spcAft>
                <a:spcPts val="600"/>
              </a:spcAft>
              <a:buNone/>
            </a:pPr>
            <a:r>
              <a:rPr lang="fr-FR" sz="2200" dirty="0">
                <a:latin typeface="Verdana" panose="020B0604030504040204" pitchFamily="34" charset="0"/>
                <a:ea typeface="Verdana" panose="020B0604030504040204" pitchFamily="34" charset="0"/>
              </a:rPr>
              <a:t>C’est un chapitre auquel je pense avoir une bonne maîtrise et être apte à transmettre après l’avoir étudié de plusieurs livres entre autres : </a:t>
            </a:r>
            <a:r>
              <a:rPr lang="fr-FR" sz="2200" b="1" dirty="0" err="1">
                <a:latin typeface="Verdana" panose="020B0604030504040204" pitchFamily="34" charset="0"/>
                <a:ea typeface="Verdana" panose="020B0604030504040204" pitchFamily="34" charset="0"/>
              </a:rPr>
              <a:t>Bidayat</a:t>
            </a:r>
            <a:r>
              <a:rPr lang="fr-FR" sz="2200" b="1" dirty="0">
                <a:latin typeface="Verdana" panose="020B0604030504040204" pitchFamily="34" charset="0"/>
                <a:ea typeface="Verdana" panose="020B0604030504040204" pitchFamily="34" charset="0"/>
              </a:rPr>
              <a:t> Al Abid</a:t>
            </a:r>
            <a:r>
              <a:rPr lang="fr-FR" sz="2200" dirty="0">
                <a:latin typeface="Verdana" panose="020B0604030504040204" pitchFamily="34" charset="0"/>
                <a:ea typeface="Verdana" panose="020B0604030504040204" pitchFamily="34" charset="0"/>
              </a:rPr>
              <a:t>, </a:t>
            </a:r>
            <a:r>
              <a:rPr lang="fr-FR" sz="2200" b="1" dirty="0" err="1">
                <a:latin typeface="Verdana" panose="020B0604030504040204" pitchFamily="34" charset="0"/>
                <a:ea typeface="Verdana" panose="020B0604030504040204" pitchFamily="34" charset="0"/>
              </a:rPr>
              <a:t>Oumdat</a:t>
            </a:r>
            <a:r>
              <a:rPr lang="fr-FR" sz="2200" b="1" dirty="0">
                <a:latin typeface="Verdana" panose="020B0604030504040204" pitchFamily="34" charset="0"/>
                <a:ea typeface="Verdana" panose="020B0604030504040204" pitchFamily="34" charset="0"/>
              </a:rPr>
              <a:t> Al </a:t>
            </a:r>
            <a:r>
              <a:rPr lang="fr-FR" sz="2200" b="1" dirty="0" err="1">
                <a:latin typeface="Verdana" panose="020B0604030504040204" pitchFamily="34" charset="0"/>
                <a:ea typeface="Verdana" panose="020B0604030504040204" pitchFamily="34" charset="0"/>
              </a:rPr>
              <a:t>Talib</a:t>
            </a:r>
            <a:r>
              <a:rPr lang="fr-FR" sz="2200" dirty="0">
                <a:latin typeface="Verdana" panose="020B0604030504040204" pitchFamily="34" charset="0"/>
                <a:ea typeface="Verdana" panose="020B0604030504040204" pitchFamily="34" charset="0"/>
              </a:rPr>
              <a:t> et </a:t>
            </a:r>
            <a:r>
              <a:rPr lang="fr-FR" sz="2200" b="1" dirty="0">
                <a:latin typeface="Verdana" panose="020B0604030504040204" pitchFamily="34" charset="0"/>
                <a:ea typeface="Verdana" panose="020B0604030504040204" pitchFamily="34" charset="0"/>
              </a:rPr>
              <a:t>Zad Al </a:t>
            </a:r>
            <a:r>
              <a:rPr lang="fr-FR" sz="2200" b="1" dirty="0" err="1">
                <a:latin typeface="Verdana" panose="020B0604030504040204" pitchFamily="34" charset="0"/>
                <a:ea typeface="Verdana" panose="020B0604030504040204" pitchFamily="34" charset="0"/>
              </a:rPr>
              <a:t>Moustaqni</a:t>
            </a:r>
            <a:r>
              <a:rPr lang="fr-FR" sz="2200" dirty="0">
                <a:latin typeface="Verdana" panose="020B0604030504040204" pitchFamily="34" charset="0"/>
                <a:ea typeface="Verdana" panose="020B0604030504040204" pitchFamily="34" charset="0"/>
              </a:rPr>
              <a:t>. Je l’ai également lu dans </a:t>
            </a:r>
            <a:r>
              <a:rPr lang="fr-FR" sz="2200" b="1" dirty="0">
                <a:latin typeface="Verdana" panose="020B0604030504040204" pitchFamily="34" charset="0"/>
                <a:ea typeface="Verdana" panose="020B0604030504040204" pitchFamily="34" charset="0"/>
              </a:rPr>
              <a:t>Adab Al </a:t>
            </a:r>
            <a:r>
              <a:rPr lang="fr-FR" sz="2200" b="1" dirty="0" err="1">
                <a:latin typeface="Verdana" panose="020B0604030504040204" pitchFamily="34" charset="0"/>
                <a:ea typeface="Verdana" panose="020B0604030504040204" pitchFamily="34" charset="0"/>
              </a:rPr>
              <a:t>Machi</a:t>
            </a:r>
            <a:r>
              <a:rPr lang="fr-FR" sz="2200" b="1" dirty="0">
                <a:latin typeface="Verdana" panose="020B0604030504040204" pitchFamily="34" charset="0"/>
                <a:ea typeface="Verdana" panose="020B0604030504040204" pitchFamily="34" charset="0"/>
              </a:rPr>
              <a:t> Ila Salat</a:t>
            </a:r>
            <a:r>
              <a:rPr lang="fr-FR" sz="2200" dirty="0">
                <a:latin typeface="Verdana" panose="020B0604030504040204" pitchFamily="34" charset="0"/>
                <a:ea typeface="Verdana" panose="020B0604030504040204" pitchFamily="34" charset="0"/>
              </a:rPr>
              <a:t>, </a:t>
            </a:r>
            <a:r>
              <a:rPr lang="fr-FR" sz="2200" b="1" dirty="0" err="1">
                <a:latin typeface="Verdana" panose="020B0604030504040204" pitchFamily="34" charset="0"/>
                <a:ea typeface="Verdana" panose="020B0604030504040204" pitchFamily="34" charset="0"/>
              </a:rPr>
              <a:t>Boulough</a:t>
            </a:r>
            <a:r>
              <a:rPr lang="fr-FR" sz="2200" b="1" dirty="0">
                <a:latin typeface="Verdana" panose="020B0604030504040204" pitchFamily="34" charset="0"/>
                <a:ea typeface="Verdana" panose="020B0604030504040204" pitchFamily="34" charset="0"/>
              </a:rPr>
              <a:t> al-</a:t>
            </a:r>
            <a:r>
              <a:rPr lang="fr-FR" sz="2200" b="1" dirty="0" err="1">
                <a:latin typeface="Verdana" panose="020B0604030504040204" pitchFamily="34" charset="0"/>
                <a:ea typeface="Verdana" panose="020B0604030504040204" pitchFamily="34" charset="0"/>
              </a:rPr>
              <a:t>Qasid</a:t>
            </a:r>
            <a:r>
              <a:rPr lang="fr-FR" sz="2200" b="1" dirty="0">
                <a:latin typeface="Verdana" panose="020B0604030504040204" pitchFamily="34" charset="0"/>
                <a:ea typeface="Verdana" panose="020B0604030504040204" pitchFamily="34" charset="0"/>
              </a:rPr>
              <a:t> </a:t>
            </a:r>
            <a:r>
              <a:rPr lang="fr-FR" sz="2200" dirty="0">
                <a:latin typeface="Verdana" panose="020B0604030504040204" pitchFamily="34" charset="0"/>
                <a:ea typeface="Verdana" panose="020B0604030504040204" pitchFamily="34" charset="0"/>
              </a:rPr>
              <a:t>(l’explication de </a:t>
            </a:r>
            <a:r>
              <a:rPr lang="fr-FR" sz="2200" dirty="0" err="1">
                <a:latin typeface="Verdana" panose="020B0604030504040204" pitchFamily="34" charset="0"/>
                <a:ea typeface="Verdana" panose="020B0604030504040204" pitchFamily="34" charset="0"/>
              </a:rPr>
              <a:t>Bidayat</a:t>
            </a:r>
            <a:r>
              <a:rPr lang="fr-FR" sz="2200" dirty="0">
                <a:latin typeface="Verdana" panose="020B0604030504040204" pitchFamily="34" charset="0"/>
                <a:ea typeface="Verdana" panose="020B0604030504040204" pitchFamily="34" charset="0"/>
              </a:rPr>
              <a:t> Al Abid), </a:t>
            </a:r>
            <a:r>
              <a:rPr lang="fr-FR" sz="2200" b="1" dirty="0" err="1">
                <a:latin typeface="Verdana" panose="020B0604030504040204" pitchFamily="34" charset="0"/>
                <a:ea typeface="Verdana" panose="020B0604030504040204" pitchFamily="34" charset="0"/>
              </a:rPr>
              <a:t>Hidaya</a:t>
            </a:r>
            <a:r>
              <a:rPr lang="fr-FR" sz="2200" b="1" dirty="0">
                <a:latin typeface="Verdana" panose="020B0604030504040204" pitchFamily="34" charset="0"/>
                <a:ea typeface="Verdana" panose="020B0604030504040204" pitchFamily="34" charset="0"/>
              </a:rPr>
              <a:t> </a:t>
            </a:r>
            <a:r>
              <a:rPr lang="fr-FR" sz="2200" b="1" dirty="0" err="1">
                <a:latin typeface="Verdana" panose="020B0604030504040204" pitchFamily="34" charset="0"/>
                <a:ea typeface="Verdana" panose="020B0604030504040204" pitchFamily="34" charset="0"/>
              </a:rPr>
              <a:t>ar-Raghib</a:t>
            </a:r>
            <a:r>
              <a:rPr lang="fr-FR" sz="2200" b="1" dirty="0">
                <a:latin typeface="Verdana" panose="020B0604030504040204" pitchFamily="34" charset="0"/>
                <a:ea typeface="Verdana" panose="020B0604030504040204" pitchFamily="34" charset="0"/>
              </a:rPr>
              <a:t> </a:t>
            </a:r>
            <a:r>
              <a:rPr lang="fr-FR" sz="2200" dirty="0">
                <a:latin typeface="Verdana" panose="020B0604030504040204" pitchFamily="34" charset="0"/>
                <a:ea typeface="Verdana" panose="020B0604030504040204" pitchFamily="34" charset="0"/>
              </a:rPr>
              <a:t>(l’explication de </a:t>
            </a:r>
            <a:r>
              <a:rPr lang="fr-FR" sz="2200" dirty="0" err="1">
                <a:latin typeface="Verdana" panose="020B0604030504040204" pitchFamily="34" charset="0"/>
                <a:ea typeface="Verdana" panose="020B0604030504040204" pitchFamily="34" charset="0"/>
              </a:rPr>
              <a:t>Oumdat</a:t>
            </a:r>
            <a:r>
              <a:rPr lang="fr-FR" sz="2200" dirty="0">
                <a:latin typeface="Verdana" panose="020B0604030504040204" pitchFamily="34" charset="0"/>
                <a:ea typeface="Verdana" panose="020B0604030504040204" pitchFamily="34" charset="0"/>
              </a:rPr>
              <a:t> Al </a:t>
            </a:r>
            <a:r>
              <a:rPr lang="fr-FR" sz="2200" dirty="0" err="1">
                <a:latin typeface="Verdana" panose="020B0604030504040204" pitchFamily="34" charset="0"/>
                <a:ea typeface="Verdana" panose="020B0604030504040204" pitchFamily="34" charset="0"/>
              </a:rPr>
              <a:t>Talib</a:t>
            </a:r>
            <a:r>
              <a:rPr lang="fr-FR" sz="2200" dirty="0">
                <a:latin typeface="Verdana" panose="020B0604030504040204" pitchFamily="34" charset="0"/>
                <a:ea typeface="Verdana" panose="020B0604030504040204" pitchFamily="34" charset="0"/>
              </a:rPr>
              <a:t>)...</a:t>
            </a:r>
          </a:p>
          <a:p>
            <a:pPr marL="0" indent="0">
              <a:buNone/>
            </a:pPr>
            <a:r>
              <a:rPr lang="fr-FR" sz="2200" dirty="0">
                <a:latin typeface="Verdana" panose="020B0604030504040204" pitchFamily="34" charset="0"/>
                <a:ea typeface="Verdana" panose="020B0604030504040204" pitchFamily="34" charset="0"/>
              </a:rPr>
              <a:t>Je ne prétends pas que ce livre puisse remplacer le cursus établi par nos </a:t>
            </a:r>
            <a:r>
              <a:rPr lang="fr-FR" sz="2200" dirty="0" err="1">
                <a:latin typeface="Verdana" panose="020B0604030504040204" pitchFamily="34" charset="0"/>
                <a:ea typeface="Verdana" panose="020B0604030504040204" pitchFamily="34" charset="0"/>
              </a:rPr>
              <a:t>A'immah</a:t>
            </a:r>
            <a:r>
              <a:rPr lang="fr-FR" sz="2200" dirty="0">
                <a:latin typeface="Verdana" panose="020B0604030504040204" pitchFamily="34" charset="0"/>
                <a:ea typeface="Verdana" panose="020B0604030504040204" pitchFamily="34" charset="0"/>
              </a:rPr>
              <a:t> (pluriel de imam). En effet, rien ne détrône l’étude sous un professeur qualifié !</a:t>
            </a:r>
          </a:p>
          <a:p>
            <a:pPr marL="0" indent="0">
              <a:buNone/>
            </a:pPr>
            <a:r>
              <a:rPr lang="fr-FR" sz="2200" dirty="0">
                <a:latin typeface="Verdana" panose="020B0604030504040204" pitchFamily="34" charset="0"/>
                <a:ea typeface="Verdana" panose="020B0604030504040204" pitchFamily="34" charset="0"/>
              </a:rPr>
              <a:t>Cependant, je prends la responsabilité d’affirmer que tout ce que je dirai, jusqu’au moindre détail, sera conforme à la position officielle (</a:t>
            </a:r>
            <a:r>
              <a:rPr lang="fr-FR" sz="2200" dirty="0" err="1">
                <a:latin typeface="Verdana" panose="020B0604030504040204" pitchFamily="34" charset="0"/>
                <a:ea typeface="Verdana" panose="020B0604030504040204" pitchFamily="34" charset="0"/>
              </a:rPr>
              <a:t>mu’tamad</a:t>
            </a:r>
            <a:r>
              <a:rPr lang="fr-FR" sz="2200" dirty="0">
                <a:latin typeface="Verdana" panose="020B0604030504040204" pitchFamily="34" charset="0"/>
                <a:ea typeface="Verdana" panose="020B0604030504040204" pitchFamily="34" charset="0"/>
              </a:rPr>
              <a:t>) de l’école, s’il plaît à Allah. </a:t>
            </a:r>
          </a:p>
          <a:p>
            <a:pPr marL="0" indent="0">
              <a:buNone/>
            </a:pPr>
            <a:r>
              <a:rPr lang="fr-FR" sz="2200" dirty="0">
                <a:latin typeface="Verdana" panose="020B0604030504040204" pitchFamily="34" charset="0"/>
                <a:ea typeface="Verdana" panose="020B0604030504040204" pitchFamily="34" charset="0"/>
              </a:rPr>
              <a:t>Chaque étape dans la description de la prière, sera accompagnée par une illustration pour donner au lecteur un aperçu et une compréhension sans faille.</a:t>
            </a:r>
            <a:endParaRPr lang="fr-FR" sz="2200"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40172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C5FE4-C365-E51F-8C75-01D09FB390E1}"/>
              </a:ext>
            </a:extLst>
          </p:cNvPr>
          <p:cNvSpPr>
            <a:spLocks noGrp="1"/>
          </p:cNvSpPr>
          <p:nvPr>
            <p:ph idx="1"/>
          </p:nvPr>
        </p:nvSpPr>
        <p:spPr>
          <a:xfrm>
            <a:off x="838200" y="707923"/>
            <a:ext cx="10515600" cy="4868418"/>
          </a:xfrm>
        </p:spPr>
        <p:txBody>
          <a:bodyPr>
            <a:normAutofit/>
          </a:bodyPr>
          <a:lstStyle/>
          <a:p>
            <a:pPr marL="0" indent="0">
              <a:buNone/>
            </a:pPr>
            <a:r>
              <a:rPr lang="fr-FR" sz="2000" dirty="0">
                <a:latin typeface="Verdana" panose="020B0604030504040204" pitchFamily="34" charset="0"/>
                <a:ea typeface="Verdana" panose="020B0604030504040204" pitchFamily="34" charset="0"/>
              </a:rPr>
              <a:t>Je recommande fortement au lecteur de ne pas se concentrer sur la personne de l’auteur (moi-même), mais plutôt sur ce qu’il dit. </a:t>
            </a:r>
          </a:p>
          <a:p>
            <a:pPr marL="0" indent="0">
              <a:buNone/>
            </a:pPr>
            <a:endParaRPr lang="fr-FR" sz="2000" dirty="0">
              <a:latin typeface="Verdana" panose="020B0604030504040204" pitchFamily="34" charset="0"/>
              <a:ea typeface="Verdana" panose="020B0604030504040204" pitchFamily="34" charset="0"/>
            </a:endParaRPr>
          </a:p>
          <a:p>
            <a:pPr marL="0" indent="0">
              <a:buNone/>
            </a:pPr>
            <a:r>
              <a:rPr lang="fr-FR" sz="2000" dirty="0">
                <a:latin typeface="Verdana" panose="020B0604030504040204" pitchFamily="34" charset="0"/>
                <a:ea typeface="Verdana" panose="020B0604030504040204" pitchFamily="34" charset="0"/>
              </a:rPr>
              <a:t>Toutefois, je reconnais ne pas être infaillible, donc si quelqu’un est sûr d’avoir trouvé une erreur ou l’opposé du </a:t>
            </a:r>
            <a:r>
              <a:rPr lang="fr-FR" sz="2000" dirty="0" err="1">
                <a:latin typeface="Verdana" panose="020B0604030504040204" pitchFamily="34" charset="0"/>
                <a:ea typeface="Verdana" panose="020B0604030504040204" pitchFamily="34" charset="0"/>
              </a:rPr>
              <a:t>mu’tamad</a:t>
            </a:r>
            <a:r>
              <a:rPr lang="fr-FR" sz="2000" dirty="0">
                <a:latin typeface="Verdana" panose="020B0604030504040204" pitchFamily="34" charset="0"/>
                <a:ea typeface="Verdana" panose="020B0604030504040204" pitchFamily="34" charset="0"/>
              </a:rPr>
              <a:t> (l’avis officiel) des Hanbalites sur un </a:t>
            </a:r>
            <a:r>
              <a:rPr lang="fr-FR" sz="2000" dirty="0" err="1">
                <a:latin typeface="Verdana" panose="020B0604030504040204" pitchFamily="34" charset="0"/>
                <a:ea typeface="Verdana" panose="020B0604030504040204" pitchFamily="34" charset="0"/>
              </a:rPr>
              <a:t>masa’il</a:t>
            </a:r>
            <a:r>
              <a:rPr lang="fr-FR" sz="2000" dirty="0">
                <a:latin typeface="Verdana" panose="020B0604030504040204" pitchFamily="34" charset="0"/>
                <a:ea typeface="Verdana" panose="020B0604030504040204" pitchFamily="34" charset="0"/>
              </a:rPr>
              <a:t> (sujet) précis, qu’il me la présente convenablement. </a:t>
            </a:r>
          </a:p>
          <a:p>
            <a:pPr marL="0" indent="0">
              <a:buNone/>
            </a:pPr>
            <a:endParaRPr lang="fr-FR" sz="2000" dirty="0">
              <a:latin typeface="Verdana" panose="020B0604030504040204" pitchFamily="34" charset="0"/>
              <a:ea typeface="Verdana" panose="020B0604030504040204" pitchFamily="34" charset="0"/>
            </a:endParaRPr>
          </a:p>
          <a:p>
            <a:pPr marL="0" indent="0">
              <a:buNone/>
            </a:pPr>
            <a:r>
              <a:rPr lang="fr-FR" sz="2000" dirty="0">
                <a:latin typeface="Verdana" panose="020B0604030504040204" pitchFamily="34" charset="0"/>
                <a:ea typeface="Verdana" panose="020B0604030504040204" pitchFamily="34" charset="0"/>
              </a:rPr>
              <a:t>Je suis joignable sur mes réseaux sociaux : </a:t>
            </a:r>
          </a:p>
          <a:p>
            <a:pPr marL="0" indent="0">
              <a:buNone/>
            </a:pPr>
            <a:r>
              <a:rPr lang="fr-FR" sz="2000" dirty="0">
                <a:latin typeface="Verdana" panose="020B0604030504040204" pitchFamily="34" charset="0"/>
                <a:ea typeface="Verdana" panose="020B0604030504040204" pitchFamily="34" charset="0"/>
              </a:rPr>
              <a:t>– @lehanbalite sur Twitter et </a:t>
            </a:r>
            <a:r>
              <a:rPr lang="fr-FR" sz="2000" dirty="0" err="1">
                <a:latin typeface="Verdana" panose="020B0604030504040204" pitchFamily="34" charset="0"/>
                <a:ea typeface="Verdana" panose="020B0604030504040204" pitchFamily="34" charset="0"/>
              </a:rPr>
              <a:t>Youtube</a:t>
            </a:r>
            <a:r>
              <a:rPr lang="fr-FR" sz="2000" dirty="0">
                <a:latin typeface="Verdana" panose="020B0604030504040204" pitchFamily="34" charset="0"/>
                <a:ea typeface="Verdana" panose="020B0604030504040204" pitchFamily="34" charset="0"/>
              </a:rPr>
              <a:t>. </a:t>
            </a:r>
          </a:p>
          <a:p>
            <a:pPr marL="0" indent="0">
              <a:buNone/>
            </a:pPr>
            <a:r>
              <a:rPr lang="fr-FR" sz="2000" dirty="0">
                <a:latin typeface="Verdana" panose="020B0604030504040204" pitchFamily="34" charset="0"/>
                <a:ea typeface="Verdana" panose="020B0604030504040204" pitchFamily="34" charset="0"/>
              </a:rPr>
              <a:t>– Ibrahima Mangane sur </a:t>
            </a:r>
            <a:r>
              <a:rPr lang="fr-FR" sz="2000" dirty="0" err="1">
                <a:latin typeface="Verdana" panose="020B0604030504040204" pitchFamily="34" charset="0"/>
                <a:ea typeface="Verdana" panose="020B0604030504040204" pitchFamily="34" charset="0"/>
              </a:rPr>
              <a:t>facebook</a:t>
            </a:r>
            <a:r>
              <a:rPr lang="fr-FR" sz="2000" dirty="0">
                <a:latin typeface="Verdana" panose="020B0604030504040204" pitchFamily="34" charset="0"/>
                <a:ea typeface="Verdana" panose="020B0604030504040204" pitchFamily="34" charset="0"/>
              </a:rPr>
              <a:t>. </a:t>
            </a:r>
          </a:p>
          <a:p>
            <a:pPr marL="0" indent="0">
              <a:buNone/>
            </a:pPr>
            <a:endParaRPr lang="fr-FR" sz="2000" dirty="0">
              <a:latin typeface="Verdana" panose="020B0604030504040204" pitchFamily="34" charset="0"/>
              <a:ea typeface="Verdana" panose="020B0604030504040204" pitchFamily="34" charset="0"/>
            </a:endParaRPr>
          </a:p>
          <a:p>
            <a:pPr marL="0" indent="0">
              <a:buNone/>
            </a:pPr>
            <a:endParaRPr lang="fr-FR" sz="2000" dirty="0">
              <a:latin typeface="Verdana" panose="020B0604030504040204" pitchFamily="34" charset="0"/>
              <a:ea typeface="Verdana" panose="020B0604030504040204" pitchFamily="34" charset="0"/>
            </a:endParaRPr>
          </a:p>
          <a:p>
            <a:pPr marL="0" indent="0" algn="r">
              <a:buNone/>
            </a:pPr>
            <a:r>
              <a:rPr lang="fr-FR" sz="2000" b="1" dirty="0">
                <a:latin typeface="Verdana" panose="020B0604030504040204" pitchFamily="34" charset="0"/>
                <a:ea typeface="Verdana" panose="020B0604030504040204" pitchFamily="34" charset="0"/>
              </a:rPr>
              <a:t>BONNE LECTURE </a:t>
            </a:r>
          </a:p>
          <a:p>
            <a:pPr marL="0" indent="0">
              <a:buNone/>
            </a:pP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7860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DC8F62-11A0-C25F-D7DF-854856218368}"/>
              </a:ext>
            </a:extLst>
          </p:cNvPr>
          <p:cNvSpPr>
            <a:spLocks noGrp="1"/>
          </p:cNvSpPr>
          <p:nvPr>
            <p:ph type="title"/>
          </p:nvPr>
        </p:nvSpPr>
        <p:spPr/>
        <p:txBody>
          <a:bodyPr>
            <a:normAutofit/>
          </a:bodyPr>
          <a:lstStyle/>
          <a:p>
            <a:pPr algn="ctr"/>
            <a:r>
              <a:rPr lang="fr-FR" b="1" dirty="0">
                <a:latin typeface="Verdana" panose="020B0604030504040204" pitchFamily="34" charset="0"/>
                <a:ea typeface="Verdana" panose="020B0604030504040204" pitchFamily="34" charset="0"/>
              </a:rPr>
              <a:t>Définition de la prière</a:t>
            </a:r>
          </a:p>
        </p:txBody>
      </p:sp>
      <p:sp>
        <p:nvSpPr>
          <p:cNvPr id="3" name="Espace réservé du contenu 2">
            <a:extLst>
              <a:ext uri="{FF2B5EF4-FFF2-40B4-BE49-F238E27FC236}">
                <a16:creationId xmlns:a16="http://schemas.microsoft.com/office/drawing/2014/main" id="{D55AB84C-B421-6D41-749B-34E01916644A}"/>
              </a:ext>
            </a:extLst>
          </p:cNvPr>
          <p:cNvSpPr>
            <a:spLocks noGrp="1"/>
          </p:cNvSpPr>
          <p:nvPr>
            <p:ph idx="1"/>
          </p:nvPr>
        </p:nvSpPr>
        <p:spPr>
          <a:xfrm>
            <a:off x="838200" y="1973109"/>
            <a:ext cx="10515600" cy="3498543"/>
          </a:xfrm>
        </p:spPr>
        <p:txBody>
          <a:bodyPr/>
          <a:lstStyle/>
          <a:p>
            <a:pPr marL="0" indent="0" algn="l">
              <a:buNone/>
            </a:pPr>
            <a:r>
              <a:rPr lang="fr-FR" sz="2000" b="0" i="0" dirty="0">
                <a:solidFill>
                  <a:srgbClr val="222222"/>
                </a:solidFill>
                <a:effectLst/>
                <a:latin typeface="Verdana" panose="020B0604030504040204" pitchFamily="34" charset="0"/>
                <a:ea typeface="Verdana" panose="020B0604030504040204" pitchFamily="34" charset="0"/>
              </a:rPr>
              <a:t>Commençons par donner la définition </a:t>
            </a:r>
            <a:r>
              <a:rPr lang="fr-FR" sz="2000" b="1" i="0" dirty="0">
                <a:solidFill>
                  <a:srgbClr val="222222"/>
                </a:solidFill>
                <a:effectLst/>
                <a:latin typeface="Verdana" panose="020B0604030504040204" pitchFamily="34" charset="0"/>
                <a:ea typeface="Verdana" panose="020B0604030504040204" pitchFamily="34" charset="0"/>
              </a:rPr>
              <a:t>linguistique</a:t>
            </a:r>
            <a:r>
              <a:rPr lang="fr-FR" sz="2000" b="0" i="0" dirty="0">
                <a:solidFill>
                  <a:srgbClr val="222222"/>
                </a:solidFill>
                <a:effectLst/>
                <a:latin typeface="Verdana" panose="020B0604030504040204" pitchFamily="34" charset="0"/>
                <a:ea typeface="Verdana" panose="020B0604030504040204" pitchFamily="34" charset="0"/>
              </a:rPr>
              <a:t> et </a:t>
            </a:r>
            <a:r>
              <a:rPr lang="fr-FR" sz="2000" b="1" i="0" dirty="0">
                <a:solidFill>
                  <a:srgbClr val="222222"/>
                </a:solidFill>
                <a:effectLst/>
                <a:latin typeface="Verdana" panose="020B0604030504040204" pitchFamily="34" charset="0"/>
                <a:ea typeface="Verdana" panose="020B0604030504040204" pitchFamily="34" charset="0"/>
              </a:rPr>
              <a:t>juridique</a:t>
            </a:r>
            <a:r>
              <a:rPr lang="fr-FR" sz="2000" b="0" i="0" dirty="0">
                <a:solidFill>
                  <a:srgbClr val="222222"/>
                </a:solidFill>
                <a:effectLst/>
                <a:latin typeface="Verdana" panose="020B0604030504040204" pitchFamily="34" charset="0"/>
                <a:ea typeface="Verdana" panose="020B0604030504040204" pitchFamily="34" charset="0"/>
              </a:rPr>
              <a:t> de la prière selon les Hanbalites. </a:t>
            </a:r>
          </a:p>
          <a:p>
            <a:pPr marL="0" indent="0" algn="l">
              <a:buNone/>
            </a:pPr>
            <a:endParaRPr lang="fr-FR" sz="2000" b="0" i="0" dirty="0">
              <a:solidFill>
                <a:srgbClr val="222222"/>
              </a:solidFill>
              <a:effectLst/>
              <a:latin typeface="Verdana" panose="020B0604030504040204" pitchFamily="34" charset="0"/>
              <a:ea typeface="Verdana" panose="020B0604030504040204" pitchFamily="34" charset="0"/>
            </a:endParaRPr>
          </a:p>
          <a:p>
            <a:pPr lvl="1"/>
            <a:r>
              <a:rPr lang="fr-FR" sz="2000" b="0" i="0" u="sng" dirty="0">
                <a:solidFill>
                  <a:srgbClr val="222222"/>
                </a:solidFill>
                <a:effectLst/>
                <a:latin typeface="Verdana" panose="020B0604030504040204" pitchFamily="34" charset="0"/>
                <a:ea typeface="Verdana" panose="020B0604030504040204" pitchFamily="34" charset="0"/>
              </a:rPr>
              <a:t>Linguistiquement</a:t>
            </a:r>
            <a:r>
              <a:rPr lang="fr-FR" sz="2000" b="0" i="0" dirty="0">
                <a:solidFill>
                  <a:srgbClr val="222222"/>
                </a:solidFill>
                <a:effectLst/>
                <a:latin typeface="Verdana" panose="020B0604030504040204" pitchFamily="34" charset="0"/>
                <a:ea typeface="Verdana" panose="020B0604030504040204" pitchFamily="34" charset="0"/>
              </a:rPr>
              <a:t> (</a:t>
            </a:r>
            <a:r>
              <a:rPr lang="fr-FR" sz="2000" b="0" i="0" dirty="0" err="1">
                <a:solidFill>
                  <a:srgbClr val="222222"/>
                </a:solidFill>
                <a:effectLst/>
                <a:latin typeface="Verdana" panose="020B0604030504040204" pitchFamily="34" charset="0"/>
                <a:ea typeface="Verdana" panose="020B0604030504040204" pitchFamily="34" charset="0"/>
              </a:rPr>
              <a:t>loughatan</a:t>
            </a:r>
            <a:r>
              <a:rPr lang="fr-FR" sz="2000" b="0" i="0" dirty="0">
                <a:solidFill>
                  <a:srgbClr val="222222"/>
                </a:solidFill>
                <a:effectLst/>
                <a:latin typeface="Verdana" panose="020B0604030504040204" pitchFamily="34" charset="0"/>
                <a:ea typeface="Verdana" panose="020B0604030504040204" pitchFamily="34" charset="0"/>
              </a:rPr>
              <a:t>): la prière signifie l’invocation (</a:t>
            </a:r>
            <a:r>
              <a:rPr lang="fr-FR" sz="2000" b="0" i="0" dirty="0" err="1">
                <a:solidFill>
                  <a:srgbClr val="222222"/>
                </a:solidFill>
                <a:effectLst/>
                <a:latin typeface="Verdana" panose="020B0604030504040204" pitchFamily="34" charset="0"/>
                <a:ea typeface="Verdana" panose="020B0604030504040204" pitchFamily="34" charset="0"/>
              </a:rPr>
              <a:t>doua</a:t>
            </a:r>
            <a:r>
              <a:rPr lang="fr-FR" sz="2000" b="0" i="0" dirty="0">
                <a:solidFill>
                  <a:srgbClr val="222222"/>
                </a:solidFill>
                <a:effectLst/>
                <a:latin typeface="Verdana" panose="020B0604030504040204" pitchFamily="34" charset="0"/>
                <a:ea typeface="Verdana" panose="020B0604030504040204" pitchFamily="34" charset="0"/>
              </a:rPr>
              <a:t>)</a:t>
            </a:r>
          </a:p>
          <a:p>
            <a:pPr marL="457200" lvl="1" indent="0">
              <a:buNone/>
            </a:pPr>
            <a:endParaRPr lang="fr-FR" sz="2000" b="0" i="0" dirty="0">
              <a:solidFill>
                <a:srgbClr val="222222"/>
              </a:solidFill>
              <a:effectLst/>
              <a:latin typeface="Verdana" panose="020B0604030504040204" pitchFamily="34" charset="0"/>
              <a:ea typeface="Verdana" panose="020B0604030504040204" pitchFamily="34" charset="0"/>
            </a:endParaRPr>
          </a:p>
          <a:p>
            <a:pPr lvl="1"/>
            <a:r>
              <a:rPr lang="fr-FR" sz="2000" b="0" i="0" u="sng" dirty="0">
                <a:solidFill>
                  <a:srgbClr val="222222"/>
                </a:solidFill>
                <a:effectLst/>
                <a:latin typeface="Verdana" panose="020B0604030504040204" pitchFamily="34" charset="0"/>
                <a:ea typeface="Verdana" panose="020B0604030504040204" pitchFamily="34" charset="0"/>
              </a:rPr>
              <a:t>Juridiquement</a:t>
            </a:r>
            <a:r>
              <a:rPr lang="fr-FR" sz="2000" b="0" i="0" dirty="0">
                <a:solidFill>
                  <a:srgbClr val="222222"/>
                </a:solidFill>
                <a:effectLst/>
                <a:latin typeface="Verdana" panose="020B0604030504040204" pitchFamily="34" charset="0"/>
                <a:ea typeface="Verdana" panose="020B0604030504040204" pitchFamily="34" charset="0"/>
              </a:rPr>
              <a:t> (</a:t>
            </a:r>
            <a:r>
              <a:rPr lang="fr-FR" sz="2000" b="0" i="0" dirty="0" err="1">
                <a:solidFill>
                  <a:srgbClr val="222222"/>
                </a:solidFill>
                <a:effectLst/>
                <a:latin typeface="Verdana" panose="020B0604030504040204" pitchFamily="34" charset="0"/>
                <a:ea typeface="Verdana" panose="020B0604030504040204" pitchFamily="34" charset="0"/>
              </a:rPr>
              <a:t>char'an</a:t>
            </a:r>
            <a:r>
              <a:rPr lang="fr-FR" sz="2000" b="0" i="0" dirty="0">
                <a:solidFill>
                  <a:srgbClr val="222222"/>
                </a:solidFill>
                <a:effectLst/>
                <a:latin typeface="Verdana" panose="020B0604030504040204" pitchFamily="34" charset="0"/>
                <a:ea typeface="Verdana" panose="020B0604030504040204" pitchFamily="34" charset="0"/>
              </a:rPr>
              <a:t>) : la prière, ce sont des paroles et actions spécifiques qui débutent par le takbir (</a:t>
            </a:r>
            <a:r>
              <a:rPr lang="fr-FR" sz="2000" b="0" i="0" dirty="0" err="1">
                <a:solidFill>
                  <a:srgbClr val="222222"/>
                </a:solidFill>
                <a:effectLst/>
                <a:latin typeface="Verdana" panose="020B0604030504040204" pitchFamily="34" charset="0"/>
                <a:ea typeface="Verdana" panose="020B0604030504040204" pitchFamily="34" charset="0"/>
              </a:rPr>
              <a:t>allahu</a:t>
            </a:r>
            <a:r>
              <a:rPr lang="fr-FR" sz="2000" b="0" i="0" dirty="0">
                <a:solidFill>
                  <a:srgbClr val="222222"/>
                </a:solidFill>
                <a:effectLst/>
                <a:latin typeface="Verdana" panose="020B0604030504040204" pitchFamily="34" charset="0"/>
                <a:ea typeface="Verdana" panose="020B0604030504040204" pitchFamily="34" charset="0"/>
              </a:rPr>
              <a:t> </a:t>
            </a:r>
            <a:r>
              <a:rPr lang="fr-FR" sz="2000" b="0" i="0" dirty="0" err="1">
                <a:solidFill>
                  <a:srgbClr val="222222"/>
                </a:solidFill>
                <a:effectLst/>
                <a:latin typeface="Verdana" panose="020B0604030504040204" pitchFamily="34" charset="0"/>
                <a:ea typeface="Verdana" panose="020B0604030504040204" pitchFamily="34" charset="0"/>
              </a:rPr>
              <a:t>akbar</a:t>
            </a:r>
            <a:r>
              <a:rPr lang="fr-FR" sz="2000" b="0" i="0" dirty="0">
                <a:solidFill>
                  <a:srgbClr val="222222"/>
                </a:solidFill>
                <a:effectLst/>
                <a:latin typeface="Verdana" panose="020B0604030504040204" pitchFamily="34" charset="0"/>
                <a:ea typeface="Verdana" panose="020B0604030504040204" pitchFamily="34" charset="0"/>
              </a:rPr>
              <a:t>) et finissent par le </a:t>
            </a:r>
            <a:r>
              <a:rPr lang="fr-FR" sz="2000" b="0" i="0" dirty="0" err="1">
                <a:solidFill>
                  <a:srgbClr val="222222"/>
                </a:solidFill>
                <a:effectLst/>
                <a:latin typeface="Verdana" panose="020B0604030504040204" pitchFamily="34" charset="0"/>
                <a:ea typeface="Verdana" panose="020B0604030504040204" pitchFamily="34" charset="0"/>
              </a:rPr>
              <a:t>taslim</a:t>
            </a:r>
            <a:r>
              <a:rPr lang="fr-FR" sz="2000" b="0" i="0" dirty="0">
                <a:solidFill>
                  <a:srgbClr val="222222"/>
                </a:solidFill>
                <a:effectLst/>
                <a:latin typeface="Verdana" panose="020B0604030504040204" pitchFamily="34" charset="0"/>
                <a:ea typeface="Verdana" panose="020B0604030504040204" pitchFamily="34" charset="0"/>
              </a:rPr>
              <a:t> (les salutations finales)</a:t>
            </a:r>
            <a:endParaRPr lang="fr-FR" dirty="0"/>
          </a:p>
        </p:txBody>
      </p:sp>
    </p:spTree>
    <p:extLst>
      <p:ext uri="{BB962C8B-B14F-4D97-AF65-F5344CB8AC3E}">
        <p14:creationId xmlns:p14="http://schemas.microsoft.com/office/powerpoint/2010/main" val="139842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368B2-9880-4E6E-DE44-60B0015C83F6}"/>
              </a:ext>
            </a:extLst>
          </p:cNvPr>
          <p:cNvSpPr>
            <a:spLocks noGrp="1"/>
          </p:cNvSpPr>
          <p:nvPr>
            <p:ph type="title"/>
          </p:nvPr>
        </p:nvSpPr>
        <p:spPr/>
        <p:txBody>
          <a:bodyPr>
            <a:normAutofit/>
          </a:bodyPr>
          <a:lstStyle/>
          <a:p>
            <a:r>
              <a:rPr lang="fr-FR" sz="2800" b="1" dirty="0">
                <a:latin typeface="Verdana" panose="020B0604030504040204" pitchFamily="34" charset="0"/>
                <a:ea typeface="Verdana" panose="020B0604030504040204" pitchFamily="34" charset="0"/>
              </a:rPr>
              <a:t>La description de la prière selon l’école Hanbalite </a:t>
            </a:r>
          </a:p>
        </p:txBody>
      </p:sp>
      <p:sp>
        <p:nvSpPr>
          <p:cNvPr id="4" name="Espace réservé du contenu 3">
            <a:extLst>
              <a:ext uri="{FF2B5EF4-FFF2-40B4-BE49-F238E27FC236}">
                <a16:creationId xmlns:a16="http://schemas.microsoft.com/office/drawing/2014/main" id="{36D65864-D5B8-10C2-DF32-CBE5D54B7D36}"/>
              </a:ext>
            </a:extLst>
          </p:cNvPr>
          <p:cNvSpPr>
            <a:spLocks noGrp="1"/>
          </p:cNvSpPr>
          <p:nvPr>
            <p:ph sz="half" idx="2"/>
          </p:nvPr>
        </p:nvSpPr>
        <p:spPr>
          <a:xfrm>
            <a:off x="836612" y="2280222"/>
            <a:ext cx="5157787" cy="3684588"/>
          </a:xfrm>
        </p:spPr>
        <p:txBody>
          <a:bodyPr>
            <a:normAutofit/>
          </a:bodyPr>
          <a:lstStyle/>
          <a:p>
            <a:pPr marL="0" indent="0" algn="l">
              <a:buNone/>
            </a:pPr>
            <a:r>
              <a:rPr lang="fr-FR" sz="2000" b="0" i="0" dirty="0">
                <a:solidFill>
                  <a:srgbClr val="222222"/>
                </a:solidFill>
                <a:effectLst/>
                <a:latin typeface="Verdana" panose="020B0604030504040204" pitchFamily="34" charset="0"/>
                <a:ea typeface="Verdana" panose="020B0604030504040204" pitchFamily="34" charset="0"/>
              </a:rPr>
              <a:t>La </a:t>
            </a:r>
            <a:r>
              <a:rPr lang="fr-FR" sz="2000" b="1" i="0" dirty="0">
                <a:solidFill>
                  <a:srgbClr val="222222"/>
                </a:solidFill>
                <a:effectLst/>
                <a:latin typeface="Verdana" panose="020B0604030504040204" pitchFamily="34" charset="0"/>
                <a:ea typeface="Verdana" panose="020B0604030504040204" pitchFamily="34" charset="0"/>
              </a:rPr>
              <a:t>station debout </a:t>
            </a:r>
            <a:r>
              <a:rPr lang="fr-FR" sz="2000" b="0" i="0" dirty="0">
                <a:solidFill>
                  <a:srgbClr val="222222"/>
                </a:solidFill>
                <a:effectLst/>
                <a:latin typeface="Verdana" panose="020B0604030504040204" pitchFamily="34" charset="0"/>
                <a:ea typeface="Verdana" panose="020B0604030504040204" pitchFamily="34" charset="0"/>
              </a:rPr>
              <a:t>est le </a:t>
            </a:r>
            <a:r>
              <a:rPr lang="fr-FR" sz="2000" dirty="0">
                <a:solidFill>
                  <a:srgbClr val="222222"/>
                </a:solidFill>
                <a:effectLst/>
                <a:latin typeface="Verdana" panose="020B0604030504040204" pitchFamily="34" charset="0"/>
                <a:ea typeface="Verdana" panose="020B0604030504040204" pitchFamily="34" charset="0"/>
              </a:rPr>
              <a:t>premier (1</a:t>
            </a:r>
            <a:r>
              <a:rPr lang="fr-FR" sz="2000" baseline="30000" dirty="0">
                <a:solidFill>
                  <a:srgbClr val="222222"/>
                </a:solidFill>
                <a:effectLst/>
                <a:latin typeface="Verdana" panose="020B0604030504040204" pitchFamily="34" charset="0"/>
                <a:ea typeface="Verdana" panose="020B0604030504040204" pitchFamily="34" charset="0"/>
              </a:rPr>
              <a:t>er</a:t>
            </a:r>
            <a:r>
              <a:rPr lang="fr-FR" sz="2000" dirty="0">
                <a:solidFill>
                  <a:srgbClr val="222222"/>
                </a:solidFill>
                <a:effectLst/>
                <a:latin typeface="Verdana" panose="020B0604030504040204" pitchFamily="34" charset="0"/>
                <a:ea typeface="Verdana" panose="020B0604030504040204" pitchFamily="34" charset="0"/>
              </a:rPr>
              <a:t>)</a:t>
            </a:r>
            <a:r>
              <a:rPr lang="fr-FR" sz="2000" b="0" i="0" dirty="0">
                <a:solidFill>
                  <a:srgbClr val="222222"/>
                </a:solidFill>
                <a:effectLst/>
                <a:latin typeface="Verdana" panose="020B0604030504040204" pitchFamily="34" charset="0"/>
                <a:ea typeface="Verdana" panose="020B0604030504040204" pitchFamily="34" charset="0"/>
              </a:rPr>
              <a:t> pilier de la salat. C’est un élément incontournable dans une prière obligatoire. </a:t>
            </a:r>
          </a:p>
          <a:p>
            <a:pPr marL="0" indent="0" algn="l">
              <a:buNone/>
            </a:pPr>
            <a:endParaRPr lang="fr-FR" sz="2000" b="0" i="0" dirty="0">
              <a:solidFill>
                <a:srgbClr val="222222"/>
              </a:solidFill>
              <a:effectLst/>
              <a:latin typeface="Verdana" panose="020B0604030504040204" pitchFamily="34" charset="0"/>
              <a:ea typeface="Verdana" panose="020B0604030504040204" pitchFamily="34" charset="0"/>
            </a:endParaRPr>
          </a:p>
          <a:p>
            <a:pPr lvl="1"/>
            <a:r>
              <a:rPr lang="fr-FR" sz="2000" b="0" dirty="0">
                <a:solidFill>
                  <a:srgbClr val="222222"/>
                </a:solidFill>
                <a:effectLst/>
                <a:latin typeface="Verdana" panose="020B0604030504040204" pitchFamily="34" charset="0"/>
                <a:ea typeface="Verdana" panose="020B0604030504040204" pitchFamily="34" charset="0"/>
              </a:rPr>
              <a:t>Celui qui prie assis dans une prière obligatoire, alors qu’il a la </a:t>
            </a:r>
            <a:r>
              <a:rPr lang="fr-FR" sz="2000" b="0" u="sng" dirty="0">
                <a:solidFill>
                  <a:srgbClr val="222222"/>
                </a:solidFill>
                <a:effectLst/>
                <a:latin typeface="Verdana" panose="020B0604030504040204" pitchFamily="34" charset="0"/>
                <a:ea typeface="Verdana" panose="020B0604030504040204" pitchFamily="34" charset="0"/>
              </a:rPr>
              <a:t>possibilité de le faire debout</a:t>
            </a:r>
            <a:r>
              <a:rPr lang="fr-FR" sz="2000" b="0" dirty="0">
                <a:solidFill>
                  <a:srgbClr val="222222"/>
                </a:solidFill>
                <a:effectLst/>
                <a:latin typeface="Verdana" panose="020B0604030504040204" pitchFamily="34" charset="0"/>
                <a:ea typeface="Verdana" panose="020B0604030504040204" pitchFamily="34" charset="0"/>
              </a:rPr>
              <a:t>, même s’il doit s’appuyer sur un mûr, </a:t>
            </a:r>
            <a:r>
              <a:rPr lang="fr-FR" sz="2000" b="0" u="sng" dirty="0">
                <a:solidFill>
                  <a:srgbClr val="222222"/>
                </a:solidFill>
                <a:effectLst/>
                <a:latin typeface="Verdana" panose="020B0604030504040204" pitchFamily="34" charset="0"/>
                <a:ea typeface="Verdana" panose="020B0604030504040204" pitchFamily="34" charset="0"/>
              </a:rPr>
              <a:t>sa salat est invalide</a:t>
            </a:r>
            <a:r>
              <a:rPr lang="fr-FR" sz="2000" b="0" dirty="0">
                <a:solidFill>
                  <a:srgbClr val="222222"/>
                </a:solidFill>
                <a:effectLst/>
                <a:latin typeface="Verdana" panose="020B0604030504040204" pitchFamily="34" charset="0"/>
                <a:ea typeface="Verdana" panose="020B0604030504040204" pitchFamily="34" charset="0"/>
              </a:rPr>
              <a:t>. </a:t>
            </a:r>
          </a:p>
          <a:p>
            <a:pPr marL="0" indent="0">
              <a:buNone/>
            </a:pPr>
            <a:endParaRPr lang="fr-FR" sz="2000" dirty="0">
              <a:latin typeface="Verdana" panose="020B0604030504040204" pitchFamily="34" charset="0"/>
              <a:ea typeface="Verdana" panose="020B0604030504040204" pitchFamily="34" charset="0"/>
            </a:endParaRPr>
          </a:p>
        </p:txBody>
      </p:sp>
      <p:pic>
        <p:nvPicPr>
          <p:cNvPr id="5" name="Espace réservé du contenu 4">
            <a:extLst>
              <a:ext uri="{FF2B5EF4-FFF2-40B4-BE49-F238E27FC236}">
                <a16:creationId xmlns:a16="http://schemas.microsoft.com/office/drawing/2014/main" id="{5085EB4B-9316-5235-8A2A-107C6FCEEBB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01259" y="2048571"/>
            <a:ext cx="4954129" cy="3556810"/>
          </a:xfrm>
        </p:spPr>
      </p:pic>
    </p:spTree>
    <p:extLst>
      <p:ext uri="{BB962C8B-B14F-4D97-AF65-F5344CB8AC3E}">
        <p14:creationId xmlns:p14="http://schemas.microsoft.com/office/powerpoint/2010/main" val="187442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D44787-CDCF-FE71-929A-BE72D2147668}"/>
              </a:ext>
            </a:extLst>
          </p:cNvPr>
          <p:cNvSpPr>
            <a:spLocks noGrp="1"/>
          </p:cNvSpPr>
          <p:nvPr>
            <p:ph type="title"/>
          </p:nvPr>
        </p:nvSpPr>
        <p:spPr/>
        <p:txBody>
          <a:bodyPr>
            <a:normAutofit/>
          </a:bodyPr>
          <a:lstStyle/>
          <a:p>
            <a:pPr marL="0" indent="0">
              <a:buNone/>
            </a:pPr>
            <a:r>
              <a:rPr lang="fr-FR" sz="2000" b="1" dirty="0">
                <a:latin typeface="Verdana" panose="020B0604030504040204" pitchFamily="34" charset="0"/>
                <a:ea typeface="Verdana" panose="020B0604030504040204" pitchFamily="34" charset="0"/>
              </a:rPr>
              <a:t>Le </a:t>
            </a:r>
            <a:r>
              <a:rPr lang="fr-FR" sz="2000" b="1" dirty="0" err="1">
                <a:latin typeface="Verdana" panose="020B0604030504040204" pitchFamily="34" charset="0"/>
                <a:ea typeface="Verdana" panose="020B0604030504040204" pitchFamily="34" charset="0"/>
              </a:rPr>
              <a:t>Takbiratoul</a:t>
            </a:r>
            <a:r>
              <a:rPr lang="fr-FR" sz="2000" b="1" dirty="0">
                <a:latin typeface="Verdana" panose="020B0604030504040204" pitchFamily="34" charset="0"/>
                <a:ea typeface="Verdana" panose="020B0604030504040204" pitchFamily="34" charset="0"/>
              </a:rPr>
              <a:t> ihram (takbir d’ouverture), deuxième (2e) pilier de la prière</a:t>
            </a:r>
            <a:br>
              <a:rPr lang="fr-FR" sz="4400" dirty="0">
                <a:latin typeface="Verdana" panose="020B0604030504040204" pitchFamily="34" charset="0"/>
                <a:ea typeface="Verdana" panose="020B0604030504040204" pitchFamily="34" charset="0"/>
              </a:rPr>
            </a:br>
            <a:endParaRPr lang="fr-FR" dirty="0"/>
          </a:p>
        </p:txBody>
      </p:sp>
      <p:sp>
        <p:nvSpPr>
          <p:cNvPr id="3" name="Espace réservé du contenu 2">
            <a:extLst>
              <a:ext uri="{FF2B5EF4-FFF2-40B4-BE49-F238E27FC236}">
                <a16:creationId xmlns:a16="http://schemas.microsoft.com/office/drawing/2014/main" id="{62508B5A-7189-0779-310E-3398606B91ED}"/>
              </a:ext>
            </a:extLst>
          </p:cNvPr>
          <p:cNvSpPr>
            <a:spLocks noGrp="1"/>
          </p:cNvSpPr>
          <p:nvPr>
            <p:ph sz="half" idx="1"/>
          </p:nvPr>
        </p:nvSpPr>
        <p:spPr/>
        <p:txBody>
          <a:bodyPr>
            <a:normAutofit/>
          </a:bodyPr>
          <a:lstStyle/>
          <a:p>
            <a:pPr marL="0" indent="0">
              <a:buNone/>
            </a:pPr>
            <a:r>
              <a:rPr lang="fr-FR" sz="2000" dirty="0">
                <a:latin typeface="Verdana" panose="020B0604030504040204" pitchFamily="34" charset="0"/>
                <a:ea typeface="Verdana" panose="020B0604030504040204" pitchFamily="34" charset="0"/>
              </a:rPr>
              <a:t>C’est par elle que commence la prière.  </a:t>
            </a:r>
          </a:p>
          <a:p>
            <a:pPr marL="0" indent="0">
              <a:buNone/>
            </a:pPr>
            <a:endParaRPr lang="fr-FR" sz="2000" dirty="0">
              <a:latin typeface="Verdana" panose="020B0604030504040204" pitchFamily="34" charset="0"/>
              <a:ea typeface="Verdana" panose="020B0604030504040204" pitchFamily="34" charset="0"/>
            </a:endParaRPr>
          </a:p>
          <a:p>
            <a:pPr marL="0" indent="0">
              <a:buNone/>
            </a:pPr>
            <a:r>
              <a:rPr lang="fr-FR" sz="2000" dirty="0">
                <a:latin typeface="Verdana" panose="020B0604030504040204" pitchFamily="34" charset="0"/>
                <a:ea typeface="Verdana" panose="020B0604030504040204" pitchFamily="34" charset="0"/>
              </a:rPr>
              <a:t>C’est un élément incontournable pour tout prieur : imam (celui qui dirige), </a:t>
            </a:r>
            <a:r>
              <a:rPr lang="fr-FR" sz="2000" dirty="0" err="1">
                <a:latin typeface="Verdana" panose="020B0604030504040204" pitchFamily="34" charset="0"/>
                <a:ea typeface="Verdana" panose="020B0604030504040204" pitchFamily="34" charset="0"/>
              </a:rPr>
              <a:t>mounfarid</a:t>
            </a:r>
            <a:r>
              <a:rPr lang="fr-FR" sz="2000" dirty="0">
                <a:latin typeface="Verdana" panose="020B0604030504040204" pitchFamily="34" charset="0"/>
                <a:ea typeface="Verdana" panose="020B0604030504040204" pitchFamily="34" charset="0"/>
              </a:rPr>
              <a:t> (le prieur seul), comme </a:t>
            </a:r>
            <a:r>
              <a:rPr lang="fr-FR" sz="2000" dirty="0" err="1">
                <a:latin typeface="Verdana" panose="020B0604030504040204" pitchFamily="34" charset="0"/>
                <a:ea typeface="Verdana" panose="020B0604030504040204" pitchFamily="34" charset="0"/>
              </a:rPr>
              <a:t>ma’moum</a:t>
            </a:r>
            <a:r>
              <a:rPr lang="fr-FR" sz="2000" dirty="0">
                <a:latin typeface="Verdana" panose="020B0604030504040204" pitchFamily="34" charset="0"/>
                <a:ea typeface="Verdana" panose="020B0604030504040204" pitchFamily="34" charset="0"/>
              </a:rPr>
              <a:t> (celui qui est dirigé). Qu’il s’agisse de prière obligatoire ou surérogatoire. </a:t>
            </a:r>
          </a:p>
          <a:p>
            <a:pPr marL="0" indent="0">
              <a:spcAft>
                <a:spcPts val="600"/>
              </a:spcAft>
              <a:buNone/>
            </a:pPr>
            <a:endParaRPr lang="fr-FR" sz="2000" dirty="0">
              <a:latin typeface="Verdana" panose="020B0604030504040204" pitchFamily="34" charset="0"/>
              <a:ea typeface="Verdana" panose="020B0604030504040204" pitchFamily="34" charset="0"/>
            </a:endParaRPr>
          </a:p>
          <a:p>
            <a:pPr marL="0" indent="0">
              <a:spcAft>
                <a:spcPts val="600"/>
              </a:spcAft>
              <a:buNone/>
            </a:pPr>
            <a:r>
              <a:rPr lang="fr-FR" sz="2000" dirty="0">
                <a:latin typeface="Verdana" panose="020B0604030504040204" pitchFamily="34" charset="0"/>
                <a:ea typeface="Verdana" panose="020B0604030504040204" pitchFamily="34" charset="0"/>
              </a:rPr>
              <a:t>Dans l’exécution de ce takbir, la </a:t>
            </a:r>
            <a:r>
              <a:rPr lang="fr-FR" sz="2000" i="1" dirty="0">
                <a:latin typeface="Verdana" panose="020B0604030504040204" pitchFamily="34" charset="0"/>
                <a:ea typeface="Verdana" panose="020B0604030504040204" pitchFamily="34" charset="0"/>
              </a:rPr>
              <a:t>sounna</a:t>
            </a:r>
            <a:r>
              <a:rPr lang="fr-FR" sz="2000" dirty="0">
                <a:latin typeface="Verdana" panose="020B0604030504040204" pitchFamily="34" charset="0"/>
                <a:ea typeface="Verdana" panose="020B0604030504040204" pitchFamily="34" charset="0"/>
              </a:rPr>
              <a:t> dit de lever les mains </a:t>
            </a:r>
            <a:r>
              <a:rPr lang="fr-FR" sz="2000" u="sng" dirty="0">
                <a:latin typeface="Verdana" panose="020B0604030504040204" pitchFamily="34" charset="0"/>
                <a:ea typeface="Verdana" panose="020B0604030504040204" pitchFamily="34" charset="0"/>
              </a:rPr>
              <a:t>à la hauteur des épaules</a:t>
            </a:r>
            <a:r>
              <a:rPr lang="fr-FR" sz="2000" dirty="0">
                <a:latin typeface="Verdana" panose="020B0604030504040204" pitchFamily="34" charset="0"/>
                <a:ea typeface="Verdana" panose="020B0604030504040204" pitchFamily="34" charset="0"/>
              </a:rPr>
              <a:t> (et non des oreilles), en ayant </a:t>
            </a:r>
            <a:r>
              <a:rPr lang="fr-FR" sz="2000" u="sng" dirty="0">
                <a:latin typeface="Verdana" panose="020B0604030504040204" pitchFamily="34" charset="0"/>
                <a:ea typeface="Verdana" panose="020B0604030504040204" pitchFamily="34" charset="0"/>
              </a:rPr>
              <a:t>les doigts collés</a:t>
            </a:r>
            <a:r>
              <a:rPr lang="fr-FR" sz="2000" dirty="0">
                <a:latin typeface="Verdana" panose="020B0604030504040204" pitchFamily="34" charset="0"/>
                <a:ea typeface="Verdana" panose="020B0604030504040204" pitchFamily="34" charset="0"/>
              </a:rPr>
              <a:t>. </a:t>
            </a:r>
          </a:p>
          <a:p>
            <a:pPr marL="0" indent="0">
              <a:buNone/>
            </a:pPr>
            <a:endParaRPr lang="fr-FR" dirty="0"/>
          </a:p>
        </p:txBody>
      </p:sp>
      <p:pic>
        <p:nvPicPr>
          <p:cNvPr id="6" name="Espace réservé du contenu 5">
            <a:extLst>
              <a:ext uri="{FF2B5EF4-FFF2-40B4-BE49-F238E27FC236}">
                <a16:creationId xmlns:a16="http://schemas.microsoft.com/office/drawing/2014/main" id="{C3CE8E49-CB31-43D9-18B8-BA4D13755A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260393"/>
            <a:ext cx="5181600" cy="3045136"/>
          </a:xfrm>
        </p:spPr>
      </p:pic>
    </p:spTree>
    <p:extLst>
      <p:ext uri="{BB962C8B-B14F-4D97-AF65-F5344CB8AC3E}">
        <p14:creationId xmlns:p14="http://schemas.microsoft.com/office/powerpoint/2010/main" val="175329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8CC041-C491-821C-E7AF-7326752C8950}"/>
              </a:ext>
            </a:extLst>
          </p:cNvPr>
          <p:cNvSpPr>
            <a:spLocks noGrp="1"/>
          </p:cNvSpPr>
          <p:nvPr>
            <p:ph sz="half" idx="1"/>
          </p:nvPr>
        </p:nvSpPr>
        <p:spPr>
          <a:xfrm>
            <a:off x="838201" y="557263"/>
            <a:ext cx="5181600" cy="5342092"/>
          </a:xfrm>
        </p:spPr>
        <p:txBody>
          <a:bodyPr>
            <a:normAutofit/>
          </a:bodyPr>
          <a:lstStyle/>
          <a:p>
            <a:r>
              <a:rPr lang="fr-FR" sz="2000" dirty="0">
                <a:latin typeface="Verdana" panose="020B0604030504040204" pitchFamily="34" charset="0"/>
                <a:ea typeface="Verdana" panose="020B0604030504040204" pitchFamily="34" charset="0"/>
              </a:rPr>
              <a:t>Après cela, il saisira (</a:t>
            </a:r>
            <a:r>
              <a:rPr lang="fr-FR" sz="2000" dirty="0" err="1">
                <a:latin typeface="Verdana" panose="020B0604030504040204" pitchFamily="34" charset="0"/>
                <a:ea typeface="Verdana" panose="020B0604030504040204" pitchFamily="34" charset="0"/>
              </a:rPr>
              <a:t>qabd</a:t>
            </a:r>
            <a:r>
              <a:rPr lang="fr-FR" sz="2000" dirty="0">
                <a:latin typeface="Verdana" panose="020B0604030504040204" pitchFamily="34" charset="0"/>
                <a:ea typeface="Verdana" panose="020B0604030504040204" pitchFamily="34" charset="0"/>
              </a:rPr>
              <a:t>) l’os du poignet de la main gauche par la main droite.</a:t>
            </a:r>
          </a:p>
          <a:p>
            <a:pPr marL="0" indent="0">
              <a:buNone/>
            </a:pPr>
            <a:endParaRPr lang="fr-FR" sz="2000" dirty="0">
              <a:latin typeface="Verdana" panose="020B0604030504040204" pitchFamily="34" charset="0"/>
              <a:ea typeface="Verdana" panose="020B0604030504040204" pitchFamily="34" charset="0"/>
            </a:endParaRPr>
          </a:p>
          <a:p>
            <a:r>
              <a:rPr lang="fr-FR" sz="2000" b="0" dirty="0">
                <a:latin typeface="Verdana" panose="020B0604030504040204" pitchFamily="34" charset="0"/>
                <a:ea typeface="Verdana" panose="020B0604030504040204" pitchFamily="34" charset="0"/>
              </a:rPr>
              <a:t>la </a:t>
            </a:r>
            <a:r>
              <a:rPr lang="fr-FR" sz="2000" b="1" dirty="0">
                <a:latin typeface="Verdana" panose="020B0604030504040204" pitchFamily="34" charset="0"/>
                <a:ea typeface="Verdana" panose="020B0604030504040204" pitchFamily="34" charset="0"/>
              </a:rPr>
              <a:t>sounna</a:t>
            </a:r>
            <a:r>
              <a:rPr lang="fr-FR" sz="2000" b="0" dirty="0">
                <a:latin typeface="Verdana" panose="020B0604030504040204" pitchFamily="34" charset="0"/>
                <a:ea typeface="Verdana" panose="020B0604030504040204" pitchFamily="34" charset="0"/>
              </a:rPr>
              <a:t>, c’est de ne pas finir le mouvement des mains (de haut en bas) avant la prononciation complète de “</a:t>
            </a:r>
            <a:r>
              <a:rPr lang="fr-FR" sz="2000" b="0" dirty="0" err="1">
                <a:latin typeface="Verdana" panose="020B0604030504040204" pitchFamily="34" charset="0"/>
                <a:ea typeface="Verdana" panose="020B0604030504040204" pitchFamily="34" charset="0"/>
              </a:rPr>
              <a:t>Allahu</a:t>
            </a:r>
            <a:r>
              <a:rPr lang="fr-FR" sz="2000" b="0" dirty="0">
                <a:latin typeface="Verdana" panose="020B0604030504040204" pitchFamily="34" charset="0"/>
                <a:ea typeface="Verdana" panose="020B0604030504040204" pitchFamily="34" charset="0"/>
              </a:rPr>
              <a:t> </a:t>
            </a:r>
            <a:r>
              <a:rPr lang="fr-FR" sz="2000" b="0" dirty="0" err="1">
                <a:latin typeface="Verdana" panose="020B0604030504040204" pitchFamily="34" charset="0"/>
                <a:ea typeface="Verdana" panose="020B0604030504040204" pitchFamily="34" charset="0"/>
              </a:rPr>
              <a:t>akbar</a:t>
            </a:r>
            <a:r>
              <a:rPr lang="fr-FR" sz="2000" b="0" dirty="0">
                <a:latin typeface="Verdana" panose="020B0604030504040204" pitchFamily="34" charset="0"/>
                <a:ea typeface="Verdana" panose="020B0604030504040204" pitchFamily="34" charset="0"/>
              </a:rPr>
              <a:t>”. Autrement dit, la prononciation se fait, après avoir levé les mains et avant de les baisser complètement (entre ces deux étapes). </a:t>
            </a:r>
          </a:p>
          <a:p>
            <a:endParaRPr lang="fr-FR" sz="2000" dirty="0">
              <a:latin typeface="Verdana" panose="020B0604030504040204" pitchFamily="34" charset="0"/>
              <a:ea typeface="Verdana" panose="020B0604030504040204" pitchFamily="34" charset="0"/>
            </a:endParaRPr>
          </a:p>
          <a:p>
            <a:r>
              <a:rPr lang="fr-FR" sz="2000" dirty="0">
                <a:latin typeface="Verdana" panose="020B0604030504040204" pitchFamily="34" charset="0"/>
                <a:ea typeface="Verdana" panose="020B0604030504040204" pitchFamily="34" charset="0"/>
              </a:rPr>
              <a:t>Ensuite, les mains seront placées sous le nombril. </a:t>
            </a:r>
          </a:p>
          <a:p>
            <a:endParaRPr lang="fr-FR" sz="2000" b="0" dirty="0">
              <a:latin typeface="Verdana" panose="020B0604030504040204" pitchFamily="34" charset="0"/>
              <a:ea typeface="Verdana" panose="020B0604030504040204" pitchFamily="34" charset="0"/>
            </a:endParaRPr>
          </a:p>
          <a:p>
            <a:endParaRPr lang="fr-FR" sz="2800" dirty="0">
              <a:latin typeface="Verdana" panose="020B0604030504040204" pitchFamily="34" charset="0"/>
              <a:ea typeface="Verdana" panose="020B0604030504040204" pitchFamily="34" charset="0"/>
            </a:endParaRPr>
          </a:p>
          <a:p>
            <a:pPr marL="0" indent="0">
              <a:buNone/>
            </a:pPr>
            <a:endParaRPr lang="fr-FR" dirty="0"/>
          </a:p>
        </p:txBody>
      </p:sp>
      <p:pic>
        <p:nvPicPr>
          <p:cNvPr id="14" name="Espace réservé du contenu 13">
            <a:extLst>
              <a:ext uri="{FF2B5EF4-FFF2-40B4-BE49-F238E27FC236}">
                <a16:creationId xmlns:a16="http://schemas.microsoft.com/office/drawing/2014/main" id="{56572704-6FCF-814A-D0F2-1509A6CEB2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16181" y="557263"/>
            <a:ext cx="2700114" cy="4351338"/>
          </a:xfrm>
        </p:spPr>
      </p:pic>
    </p:spTree>
    <p:extLst>
      <p:ext uri="{BB962C8B-B14F-4D97-AF65-F5344CB8AC3E}">
        <p14:creationId xmlns:p14="http://schemas.microsoft.com/office/powerpoint/2010/main" val="17018276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3022</Words>
  <Application>Microsoft Office PowerPoint</Application>
  <PresentationFormat>Grand écran</PresentationFormat>
  <Paragraphs>215</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Calibri Light</vt:lpstr>
      <vt:lpstr>Verdana</vt:lpstr>
      <vt:lpstr>Wingdings</vt:lpstr>
      <vt:lpstr>Thème Office</vt:lpstr>
      <vt:lpstr>Le Fiqh de la Salat </vt:lpstr>
      <vt:lpstr>Présentation de l’auteur </vt:lpstr>
      <vt:lpstr>Présentation PowerPoint</vt:lpstr>
      <vt:lpstr>Présentation PowerPoint</vt:lpstr>
      <vt:lpstr>Présentation PowerPoint</vt:lpstr>
      <vt:lpstr>Définition de la prière</vt:lpstr>
      <vt:lpstr>La description de la prière selon l’école Hanbalite </vt:lpstr>
      <vt:lpstr>Le Takbiratoul ihram (takbir d’ouverture), deuxième (2e) pilier de la prière </vt:lpstr>
      <vt:lpstr>Présentation PowerPoint</vt:lpstr>
      <vt:lpstr>Après cela, il entamera la récitation obligatoire de la Fatiha. NB : Le regard sera dirigé vers l’endroit de la prosternation et ceci durant toute la prière, sauf pour le tachahoud. </vt:lpstr>
      <vt:lpstr>La récitation de la Fatiha est le troisième (3e) pilier de la prière.  </vt:lpstr>
      <vt:lpstr>Présentation PowerPoint</vt:lpstr>
      <vt:lpstr>Présentation PowerPoint</vt:lpstr>
      <vt:lpstr>Se redresser de l’inclinaison est le cinquième (5e) pilier de la prière.  </vt:lpstr>
      <vt:lpstr>Présentation PowerPoint</vt:lpstr>
      <vt:lpstr>Se redresser de la prosternation est le septième (7e) pilier.  </vt:lpstr>
      <vt:lpstr>La position assise entre les 2 prosternation est le huitième (8e) pilier.  </vt:lpstr>
      <vt:lpstr>Présentation PowerPoint</vt:lpstr>
      <vt:lpstr>La tranquillité ou l’immobilité est le neuvième (9e) pilier de la prière</vt:lpstr>
      <vt:lpstr>Le dernier tachahoud est le dixième (10e) pilier de la salat</vt:lpstr>
      <vt:lpstr>S’asseoir pour exécuter le dernier tachahoud est le 11e pilier de la salat. </vt:lpstr>
      <vt:lpstr>La prière sur le Prophète est le douzième (12e) pilier de la prière</vt:lpstr>
      <vt:lpstr>Le treizième (13e) pilier sera le respect de l’ordre des piliers. </vt:lpstr>
      <vt:lpstr>Le quatorzième (14e) et dernier pilier sera le taslim</vt:lpstr>
      <vt:lpstr>Présentation PowerPoint</vt:lpstr>
      <vt:lpstr>Brief récapitulatif des 14 piliers de la prière</vt:lpstr>
      <vt:lpstr> Récapitulatif des actes recommandés dans la salât </vt:lpstr>
      <vt:lpstr>Présentation PowerPoint</vt:lpstr>
      <vt:lpstr>Présentation PowerPoint</vt:lpstr>
      <vt:lpstr>Les actes détestables dans la salât </vt:lpstr>
      <vt:lpstr>Souvenez-vous que dans le madhhab, le détestable devient permis s’il y a besoin. Allah est le Plus Savant.</vt:lpstr>
      <vt:lpstr>Les huit (8) obligations de la salat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Fiqh de la Salat </dc:title>
  <dc:creator>pc</dc:creator>
  <cp:lastModifiedBy>pc</cp:lastModifiedBy>
  <cp:revision>63</cp:revision>
  <dcterms:created xsi:type="dcterms:W3CDTF">2024-04-04T13:34:36Z</dcterms:created>
  <dcterms:modified xsi:type="dcterms:W3CDTF">2024-04-06T17:13:37Z</dcterms:modified>
</cp:coreProperties>
</file>